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Lst>
  <p:sldSz cy="13716000" cx="24377650"/>
  <p:notesSz cx="6858000" cy="9144000"/>
  <p:embeddedFontLst>
    <p:embeddedFont>
      <p:font typeface="Roboto Thin"/>
      <p:regular r:id="rId40"/>
      <p:bold r:id="rId41"/>
      <p:italic r:id="rId42"/>
      <p:boldItalic r:id="rId43"/>
    </p:embeddedFont>
    <p:embeddedFont>
      <p:font typeface="Roboto Medium"/>
      <p:regular r:id="rId44"/>
      <p:bold r:id="rId45"/>
      <p:italic r:id="rId46"/>
      <p:boldItalic r:id="rId47"/>
    </p:embeddedFont>
    <p:embeddedFont>
      <p:font typeface="Roboto"/>
      <p:regular r:id="rId48"/>
      <p:bold r:id="rId49"/>
      <p:italic r:id="rId50"/>
      <p:boldItalic r:id="rId51"/>
    </p:embeddedFont>
    <p:embeddedFont>
      <p:font typeface="Amatic SC"/>
      <p:regular r:id="rId52"/>
      <p:bold r:id="rId53"/>
    </p:embeddedFont>
    <p:embeddedFont>
      <p:font typeface="Inconsolata"/>
      <p:regular r:id="rId54"/>
      <p:bold r:id="rId55"/>
    </p:embeddedFont>
    <p:embeddedFont>
      <p:font typeface="Poppins"/>
      <p:regular r:id="rId56"/>
      <p:bold r:id="rId57"/>
      <p:italic r:id="rId58"/>
      <p:boldItalic r:id="rId59"/>
    </p:embeddedFont>
    <p:embeddedFont>
      <p:font typeface="Lato Light"/>
      <p:regular r:id="rId60"/>
      <p:bold r:id="rId61"/>
      <p:italic r:id="rId62"/>
      <p:boldItalic r:id="rId63"/>
    </p:embeddedFont>
    <p:embeddedFont>
      <p:font typeface="Poppins Medium"/>
      <p:regular r:id="rId64"/>
      <p:bold r:id="rId65"/>
      <p:italic r:id="rId66"/>
      <p:boldItalic r:id="rId67"/>
    </p:embeddedFont>
    <p:embeddedFont>
      <p:font typeface="Roboto Light"/>
      <p:regular r:id="rId68"/>
      <p:bold r:id="rId69"/>
      <p:italic r:id="rId70"/>
      <p:boldItalic r:id="rId71"/>
    </p:embeddedFont>
    <p:embeddedFont>
      <p:font typeface="Helvetica Neue"/>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2D3A29-54CC-400A-B04B-3B099DF224F1}">
  <a:tblStyle styleId="{BE2D3A29-54CC-400A-B04B-3B099DF224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RobotoMedium-regular.fntdata"/><Relationship Id="rId43" Type="http://schemas.openxmlformats.org/officeDocument/2006/relationships/font" Target="fonts/RobotoThin-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regular.fntdata"/><Relationship Id="rId47" Type="http://schemas.openxmlformats.org/officeDocument/2006/relationships/font" Target="fonts/RobotoMedium-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3.xml"/><Relationship Id="rId75" Type="http://schemas.openxmlformats.org/officeDocument/2006/relationships/font" Target="fonts/HelveticaNeue-boldItalic.fntdata"/><Relationship Id="rId30" Type="http://schemas.openxmlformats.org/officeDocument/2006/relationships/slide" Target="slides/slide22.xml"/><Relationship Id="rId74" Type="http://schemas.openxmlformats.org/officeDocument/2006/relationships/font" Target="fonts/HelveticaNeue-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boldItalic.fntdata"/><Relationship Id="rId70" Type="http://schemas.openxmlformats.org/officeDocument/2006/relationships/font" Target="fonts/RobotoLight-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Light-italic.fntdata"/><Relationship Id="rId61" Type="http://schemas.openxmlformats.org/officeDocument/2006/relationships/font" Target="fonts/LatoLight-bold.fntdata"/><Relationship Id="rId20" Type="http://schemas.openxmlformats.org/officeDocument/2006/relationships/slide" Target="slides/slide12.xml"/><Relationship Id="rId64" Type="http://schemas.openxmlformats.org/officeDocument/2006/relationships/font" Target="fonts/PoppinsMedium-regular.fntdata"/><Relationship Id="rId63" Type="http://schemas.openxmlformats.org/officeDocument/2006/relationships/font" Target="fonts/LatoLight-boldItalic.fntdata"/><Relationship Id="rId22" Type="http://schemas.openxmlformats.org/officeDocument/2006/relationships/slide" Target="slides/slide14.xml"/><Relationship Id="rId66" Type="http://schemas.openxmlformats.org/officeDocument/2006/relationships/font" Target="fonts/PoppinsMedium-italic.fntdata"/><Relationship Id="rId21" Type="http://schemas.openxmlformats.org/officeDocument/2006/relationships/slide" Target="slides/slide13.xml"/><Relationship Id="rId65" Type="http://schemas.openxmlformats.org/officeDocument/2006/relationships/font" Target="fonts/PoppinsMedium-bold.fntdata"/><Relationship Id="rId24" Type="http://schemas.openxmlformats.org/officeDocument/2006/relationships/slide" Target="slides/slide16.xml"/><Relationship Id="rId68" Type="http://schemas.openxmlformats.org/officeDocument/2006/relationships/font" Target="fonts/RobotoLight-regular.fntdata"/><Relationship Id="rId23" Type="http://schemas.openxmlformats.org/officeDocument/2006/relationships/slide" Target="slides/slide15.xml"/><Relationship Id="rId67" Type="http://schemas.openxmlformats.org/officeDocument/2006/relationships/font" Target="fonts/PoppinsMedium-boldItalic.fntdata"/><Relationship Id="rId60" Type="http://schemas.openxmlformats.org/officeDocument/2006/relationships/font" Target="fonts/LatoLight-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Light-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AmaticSC-bold.fntdata"/><Relationship Id="rId52" Type="http://schemas.openxmlformats.org/officeDocument/2006/relationships/font" Target="fonts/AmaticSC-regular.fntdata"/><Relationship Id="rId11" Type="http://schemas.openxmlformats.org/officeDocument/2006/relationships/slide" Target="slides/slide3.xml"/><Relationship Id="rId55" Type="http://schemas.openxmlformats.org/officeDocument/2006/relationships/font" Target="fonts/Inconsolata-bold.fntdata"/><Relationship Id="rId10" Type="http://schemas.openxmlformats.org/officeDocument/2006/relationships/slide" Target="slides/slide2.xml"/><Relationship Id="rId54" Type="http://schemas.openxmlformats.org/officeDocument/2006/relationships/font" Target="fonts/Inconsolata-regular.fntdata"/><Relationship Id="rId13" Type="http://schemas.openxmlformats.org/officeDocument/2006/relationships/slide" Target="slides/slide5.xml"/><Relationship Id="rId57" Type="http://schemas.openxmlformats.org/officeDocument/2006/relationships/font" Target="fonts/Poppins-bold.fntdata"/><Relationship Id="rId12" Type="http://schemas.openxmlformats.org/officeDocument/2006/relationships/slide" Target="slides/slide4.xml"/><Relationship Id="rId56" Type="http://schemas.openxmlformats.org/officeDocument/2006/relationships/font" Target="fonts/Poppins-regular.fntdata"/><Relationship Id="rId15" Type="http://schemas.openxmlformats.org/officeDocument/2006/relationships/slide" Target="slides/slide7.xml"/><Relationship Id="rId59" Type="http://schemas.openxmlformats.org/officeDocument/2006/relationships/font" Target="fonts/Poppins-boldItalic.fntdata"/><Relationship Id="rId14" Type="http://schemas.openxmlformats.org/officeDocument/2006/relationships/slide" Target="slides/slide6.xml"/><Relationship Id="rId58" Type="http://schemas.openxmlformats.org/officeDocument/2006/relationships/font" Target="fonts/Poppins-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8" name="Google Shape;1398;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3" name="Google Shape;1433;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1" name="Google Shape;1441;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5" name="Google Shape;1465;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1" name="Google Shape;1321;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1" name="Google Shape;1491;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9548bb378a_4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9548bb378a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9548bb378a_4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9548bb378a_4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9521cdad22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9521cdad22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5" name="Google Shape;1555;g29521cdad22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10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7.png"/><Relationship Id="rId4" Type="http://schemas.openxmlformats.org/officeDocument/2006/relationships/image" Target="../media/image1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9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0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9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4.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1.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1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xml"/><Relationship Id="rId3" Type="http://schemas.openxmlformats.org/officeDocument/2006/relationships/image" Target="../media/image1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9.xml"/><Relationship Id="rId3" Type="http://schemas.openxmlformats.org/officeDocument/2006/relationships/image" Target="../media/image1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 Id="rId3"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583902" y="348769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sz="10000">
                <a:latin typeface="Roboto"/>
                <a:ea typeface="Roboto"/>
                <a:cs typeface="Roboto"/>
                <a:sym typeface="Roboto"/>
              </a:rPr>
              <a:t>Defensive Security Project</a:t>
            </a:r>
            <a:endParaRPr b="1" sz="10000">
              <a:latin typeface="Roboto"/>
              <a:ea typeface="Roboto"/>
              <a:cs typeface="Roboto"/>
              <a:sym typeface="Roboto"/>
            </a:endParaRPr>
          </a:p>
          <a:p>
            <a:pPr indent="0" lvl="0" marL="0" rtl="0" algn="ctr">
              <a:spcBef>
                <a:spcPts val="0"/>
              </a:spcBef>
              <a:spcAft>
                <a:spcPts val="0"/>
              </a:spcAft>
              <a:buNone/>
            </a:pPr>
            <a:r>
              <a:t/>
            </a:r>
            <a:endParaRPr b="1" sz="10000">
              <a:latin typeface="Roboto"/>
              <a:ea typeface="Roboto"/>
              <a:cs typeface="Roboto"/>
              <a:sym typeface="Roboto"/>
            </a:endParaRPr>
          </a:p>
          <a:p>
            <a:pPr indent="0" lvl="0" marL="0" rtl="0" algn="ctr">
              <a:spcBef>
                <a:spcPts val="0"/>
              </a:spcBef>
              <a:spcAft>
                <a:spcPts val="0"/>
              </a:spcAft>
              <a:buNone/>
            </a:pPr>
            <a:r>
              <a:rPr b="1" lang="en-US" sz="9400">
                <a:latin typeface="Roboto"/>
                <a:ea typeface="Roboto"/>
                <a:cs typeface="Roboto"/>
                <a:sym typeface="Roboto"/>
              </a:rPr>
              <a:t>by: [Johnny Ward, Benjamin Chiu, </a:t>
            </a:r>
            <a:endParaRPr b="1" sz="9400">
              <a:latin typeface="Roboto"/>
              <a:ea typeface="Roboto"/>
              <a:cs typeface="Roboto"/>
              <a:sym typeface="Roboto"/>
            </a:endParaRPr>
          </a:p>
          <a:p>
            <a:pPr indent="0" lvl="0" marL="0" rtl="0" algn="ctr">
              <a:spcBef>
                <a:spcPts val="0"/>
              </a:spcBef>
              <a:spcAft>
                <a:spcPts val="0"/>
              </a:spcAft>
              <a:buNone/>
            </a:pPr>
            <a:r>
              <a:rPr b="1" lang="en-US" sz="9400">
                <a:latin typeface="Roboto"/>
                <a:ea typeface="Roboto"/>
                <a:cs typeface="Roboto"/>
                <a:sym typeface="Roboto"/>
              </a:rPr>
              <a:t>         Zhi Ren Chow, Naiara Narino]</a:t>
            </a:r>
            <a:endParaRPr b="1" sz="9400">
              <a:latin typeface="Roboto"/>
              <a:ea typeface="Roboto"/>
              <a:cs typeface="Roboto"/>
              <a:sym typeface="Roboto"/>
            </a:endParaRPr>
          </a:p>
          <a:p>
            <a:pPr indent="0" lvl="0" marL="0" rtl="0" algn="l">
              <a:spcBef>
                <a:spcPts val="0"/>
              </a:spcBef>
              <a:spcAft>
                <a:spcPts val="0"/>
              </a:spcAft>
              <a:buNone/>
            </a:pPr>
            <a:r>
              <a:t/>
            </a:r>
            <a:endParaRPr sz="66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392" name="Google Shape;1392;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3" name="Google Shape;1393;p9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rPr lang="en-US" sz="4400"/>
              <a:t>Designed the following reports:</a:t>
            </a:r>
            <a:endParaRPr sz="4400">
              <a:solidFill>
                <a:schemeClr val="dk1"/>
              </a:solidFill>
            </a:endParaRPr>
          </a:p>
        </p:txBody>
      </p:sp>
      <p:graphicFrame>
        <p:nvGraphicFramePr>
          <p:cNvPr id="1394" name="Google Shape;1394;p92"/>
          <p:cNvGraphicFramePr/>
          <p:nvPr/>
        </p:nvGraphicFramePr>
        <p:xfrm>
          <a:off x="1099713" y="4703825"/>
          <a:ext cx="3000000" cy="3000000"/>
        </p:xfrm>
        <a:graphic>
          <a:graphicData uri="http://schemas.openxmlformats.org/drawingml/2006/table">
            <a:tbl>
              <a:tblPr>
                <a:noFill/>
                <a:tableStyleId>{BE2D3A29-54CC-400A-B04B-3B099DF224F1}</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ID numbers associated with specific signature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showing the ID number associated with the specific signature for Windows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Logs severity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shows the severity levels of the Windows logs being viewed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61950">
                <a:tc>
                  <a:txBody>
                    <a:bodyPr/>
                    <a:lstStyle/>
                    <a:p>
                      <a:pPr indent="0" lvl="0" marL="0" rtl="0" algn="ctr">
                        <a:spcBef>
                          <a:spcPts val="0"/>
                        </a:spcBef>
                        <a:spcAft>
                          <a:spcPts val="0"/>
                        </a:spcAft>
                        <a:buNone/>
                      </a:pPr>
                      <a:r>
                        <a:rPr lang="en-US" sz="4400">
                          <a:latin typeface="Roboto"/>
                          <a:ea typeface="Roboto"/>
                          <a:cs typeface="Roboto"/>
                          <a:sym typeface="Roboto"/>
                        </a:rPr>
                        <a:t>Success &amp; Failure on Windows activities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shows if there are suspicious level of failed activities on the server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01" name="Google Shape;1401;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02" name="Google Shape;1402;p93"/>
          <p:cNvPicPr preferRelativeResize="0"/>
          <p:nvPr/>
        </p:nvPicPr>
        <p:blipFill rotWithShape="1">
          <a:blip r:embed="rId3">
            <a:alphaModFix/>
          </a:blip>
          <a:srcRect b="0" l="2532" r="9237" t="0"/>
          <a:stretch/>
        </p:blipFill>
        <p:spPr>
          <a:xfrm>
            <a:off x="521975" y="2145800"/>
            <a:ext cx="23521926" cy="10288924"/>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08" name="Google Shape;1408;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9" name="Google Shape;1409;p9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0" name="Google Shape;1410;p94"/>
          <p:cNvGraphicFramePr/>
          <p:nvPr/>
        </p:nvGraphicFramePr>
        <p:xfrm>
          <a:off x="1296213" y="3863700"/>
          <a:ext cx="3000000" cy="3000000"/>
        </p:xfrm>
        <a:graphic>
          <a:graphicData uri="http://schemas.openxmlformats.org/drawingml/2006/table">
            <a:tbl>
              <a:tblPr>
                <a:noFill/>
                <a:tableStyleId>{BE2D3A29-54CC-400A-B04B-3B099DF224F1}</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 Failed Windows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shows if there are suspicious level of failed activities on the server.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11" name="Google Shape;1411;p94"/>
          <p:cNvSpPr txBox="1"/>
          <p:nvPr/>
        </p:nvSpPr>
        <p:spPr>
          <a:xfrm>
            <a:off x="1296300" y="8626975"/>
            <a:ext cx="21757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The average number of failed windows activity was 5.708 per hour, therefore we set the baseline to 6.  The number of failed windows activity recorded per hours never exceeded 10 in a 24 hours period, so we set the alert threshold to 12, which would indicate suspicious activity.</a:t>
            </a:r>
            <a:endParaRPr sz="4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17" name="Google Shape;1417;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8" name="Google Shape;1418;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9" name="Google Shape;1419;p95"/>
          <p:cNvGraphicFramePr/>
          <p:nvPr/>
        </p:nvGraphicFramePr>
        <p:xfrm>
          <a:off x="1296213" y="3863700"/>
          <a:ext cx="3000000" cy="3000000"/>
        </p:xfrm>
        <a:graphic>
          <a:graphicData uri="http://schemas.openxmlformats.org/drawingml/2006/table">
            <a:tbl>
              <a:tblPr>
                <a:noFill/>
                <a:tableStyleId>{BE2D3A29-54CC-400A-B04B-3B099DF224F1}</a:tableStyleId>
              </a:tblPr>
              <a:tblGrid>
                <a:gridCol w="5930875"/>
                <a:gridCol w="6250450"/>
                <a:gridCol w="4136500"/>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 Account successfully logged on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shows if an account was successfully logged on the server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14</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0" name="Google Shape;1420;p95"/>
          <p:cNvSpPr txBox="1"/>
          <p:nvPr/>
        </p:nvSpPr>
        <p:spPr>
          <a:xfrm>
            <a:off x="1296225" y="8626975"/>
            <a:ext cx="21757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number of “successful logged on” was 13.46 per hour, therefore we set the baseline to be 14.  The highest number of “successful logged on” recorded per hour was 21 so we set the alert threshold to be 28, which would indicate suspicious activity.</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26" name="Google Shape;1426;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7" name="Google Shape;1427;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8" name="Google Shape;1428;p96"/>
          <p:cNvGraphicFramePr/>
          <p:nvPr/>
        </p:nvGraphicFramePr>
        <p:xfrm>
          <a:off x="1296213" y="3863700"/>
          <a:ext cx="3000000" cy="3000000"/>
        </p:xfrm>
        <a:graphic>
          <a:graphicData uri="http://schemas.openxmlformats.org/drawingml/2006/table">
            <a:tbl>
              <a:tblPr>
                <a:noFill/>
                <a:tableStyleId>{BE2D3A29-54CC-400A-B04B-3B099DF224F1}</a:tableStyleId>
              </a:tblPr>
              <a:tblGrid>
                <a:gridCol w="5439275"/>
                <a:gridCol w="6225850"/>
                <a:gridCol w="4652700"/>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 User account was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 A report that shows if a user account was deleted on the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14</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9" name="Google Shape;1429;p96"/>
          <p:cNvSpPr txBox="1"/>
          <p:nvPr/>
        </p:nvSpPr>
        <p:spPr>
          <a:xfrm>
            <a:off x="1296225" y="8577825"/>
            <a:ext cx="21757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number of “user account was deleted” was 13.25 per hour, therefore we set the baseline to be 14.  The highest number of “user account was deleted” recorded per hour was 30 so we set the alert threshold to be 35, which would indicate suspicious activity.</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36" name="Google Shape;1436;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37" name="Google Shape;1437;p97"/>
          <p:cNvPicPr preferRelativeResize="0"/>
          <p:nvPr/>
        </p:nvPicPr>
        <p:blipFill>
          <a:blip r:embed="rId3">
            <a:alphaModFix/>
          </a:blip>
          <a:stretch>
            <a:fillRect/>
          </a:stretch>
        </p:blipFill>
        <p:spPr>
          <a:xfrm>
            <a:off x="152400" y="1575600"/>
            <a:ext cx="23855753" cy="11275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44" name="Google Shape;1444;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45" name="Google Shape;1445;p98"/>
          <p:cNvPicPr preferRelativeResize="0"/>
          <p:nvPr/>
        </p:nvPicPr>
        <p:blipFill rotWithShape="1">
          <a:blip r:embed="rId3">
            <a:alphaModFix/>
          </a:blip>
          <a:srcRect b="35584" l="3225" r="2194" t="10202"/>
          <a:stretch/>
        </p:blipFill>
        <p:spPr>
          <a:xfrm>
            <a:off x="440775" y="2777600"/>
            <a:ext cx="23495951" cy="872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pic>
        <p:nvPicPr>
          <p:cNvPr id="1450" name="Google Shape;1450;p9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51" name="Google Shape;1451;p9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52" name="Google Shape;1452;p9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rPr>
              <a:t>Apache</a:t>
            </a:r>
            <a:r>
              <a:rPr b="1" lang="en-US">
                <a:solidFill>
                  <a:schemeClr val="lt1"/>
                </a:solidFill>
              </a:rPr>
              <a:t> Logs</a:t>
            </a:r>
            <a:endParaRPr b="1"/>
          </a:p>
          <a:p>
            <a:pPr indent="0" lvl="0" marL="0" rtl="0" algn="ctr">
              <a:spcBef>
                <a:spcPts val="0"/>
              </a:spcBef>
              <a:spcAft>
                <a:spcPts val="0"/>
              </a:spcAft>
              <a:buNone/>
            </a:pPr>
            <a:r>
              <a:t/>
            </a:r>
            <a:endParaRPr b="1"/>
          </a:p>
        </p:txBody>
      </p:sp>
      <p:sp>
        <p:nvSpPr>
          <p:cNvPr id="1453" name="Google Shape;1453;p9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59" name="Google Shape;1459;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0" name="Google Shape;1460;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1" name="Google Shape;1461;p100"/>
          <p:cNvGraphicFramePr/>
          <p:nvPr/>
        </p:nvGraphicFramePr>
        <p:xfrm>
          <a:off x="1191013" y="3978725"/>
          <a:ext cx="3000000" cy="3000000"/>
        </p:xfrm>
        <a:graphic>
          <a:graphicData uri="http://schemas.openxmlformats.org/drawingml/2006/table">
            <a:tbl>
              <a:tblPr>
                <a:noFill/>
                <a:tableStyleId>{BE2D3A29-54CC-400A-B04B-3B099DF224F1}</a:tableStyleId>
              </a:tblPr>
              <a:tblGrid>
                <a:gridCol w="10878550"/>
                <a:gridCol w="10878550"/>
              </a:tblGrid>
              <a:tr h="99075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2545775">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Table of different HTTP methods; insight into the type of HTTP activity being requested against VSI’s web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768250">
                <a:tc>
                  <a:txBody>
                    <a:bodyPr/>
                    <a:lstStyle/>
                    <a:p>
                      <a:pPr indent="0" lvl="0" marL="0" rtl="0" algn="ctr">
                        <a:spcBef>
                          <a:spcPts val="0"/>
                        </a:spcBef>
                        <a:spcAft>
                          <a:spcPts val="0"/>
                        </a:spcAft>
                        <a:buNone/>
                      </a:pPr>
                      <a:r>
                        <a:rPr lang="en-US" sz="4400">
                          <a:latin typeface="Roboto"/>
                          <a:ea typeface="Roboto"/>
                          <a:cs typeface="Roboto"/>
                          <a:sym typeface="Roboto"/>
                        </a:rPr>
                        <a:t>Top 10 domain refers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Top 10 domains referring to VSI’s website; help to identify suspicious referrers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45775">
                <a:tc>
                  <a:txBody>
                    <a:bodyPr/>
                    <a:lstStyle/>
                    <a:p>
                      <a:pPr indent="0" lvl="0" marL="0" rtl="0" algn="ctr">
                        <a:spcBef>
                          <a:spcPts val="0"/>
                        </a:spcBef>
                        <a:spcAft>
                          <a:spcPts val="0"/>
                        </a:spcAft>
                        <a:buNone/>
                      </a:pPr>
                      <a:r>
                        <a:rPr lang="en-US" sz="4400">
                          <a:latin typeface="Roboto"/>
                          <a:ea typeface="Roboto"/>
                          <a:cs typeface="Roboto"/>
                          <a:sym typeface="Roboto"/>
                        </a:rPr>
                        <a:t>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each HTTP response code; insight into any suspicious levels of HTTP responses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68" name="Google Shape;1468;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69" name="Google Shape;1469;p101"/>
          <p:cNvPicPr preferRelativeResize="0"/>
          <p:nvPr/>
        </p:nvPicPr>
        <p:blipFill>
          <a:blip r:embed="rId3">
            <a:alphaModFix/>
          </a:blip>
          <a:stretch>
            <a:fillRect/>
          </a:stretch>
        </p:blipFill>
        <p:spPr>
          <a:xfrm>
            <a:off x="152400" y="1575600"/>
            <a:ext cx="23932900" cy="11110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4" name="Google Shape;1324;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5" name="Google Shape;1325;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6" name="Google Shape;1326;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7" name="Google Shape;1327;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28" name="Google Shape;1328;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75" name="Google Shape;1475;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6" name="Google Shape;1476;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7" name="Google Shape;1477;p102"/>
          <p:cNvGraphicFramePr/>
          <p:nvPr/>
        </p:nvGraphicFramePr>
        <p:xfrm>
          <a:off x="1520813" y="3594025"/>
          <a:ext cx="3000000" cy="3000000"/>
        </p:xfrm>
        <a:graphic>
          <a:graphicData uri="http://schemas.openxmlformats.org/drawingml/2006/table">
            <a:tbl>
              <a:tblPr>
                <a:noFill/>
                <a:tableStyleId>{BE2D3A29-54CC-400A-B04B-3B099DF224F1}</a:tableStyleId>
              </a:tblPr>
              <a:tblGrid>
                <a:gridCol w="5434700"/>
                <a:gridCol w="5729675"/>
                <a:gridCol w="5139725"/>
                <a:gridCol w="5434700"/>
              </a:tblGrid>
              <a:tr h="82335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54150">
                <a:tc>
                  <a:txBody>
                    <a:bodyPr/>
                    <a:lstStyle/>
                    <a:p>
                      <a:pPr indent="0" lvl="0" marL="0" rtl="0" algn="l">
                        <a:spcBef>
                          <a:spcPts val="0"/>
                        </a:spcBef>
                        <a:spcAft>
                          <a:spcPts val="0"/>
                        </a:spcAft>
                        <a:buClr>
                          <a:schemeClr val="dk1"/>
                        </a:buClr>
                        <a:buSzPts val="1100"/>
                        <a:buFont typeface="Arial"/>
                        <a:buNone/>
                      </a:pPr>
                      <a:r>
                        <a:rPr lang="en-US" sz="4400">
                          <a:latin typeface="Roboto"/>
                          <a:ea typeface="Roboto"/>
                          <a:cs typeface="Roboto"/>
                          <a:sym typeface="Roboto"/>
                        </a:rPr>
                        <a:t>Hourly activity from Countries except United-states</a:t>
                      </a:r>
                      <a:endParaRPr sz="4400">
                        <a:latin typeface="Roboto"/>
                        <a:ea typeface="Roboto"/>
                        <a:cs typeface="Roboto"/>
                        <a:sym typeface="Roboto"/>
                      </a:endParaRPr>
                    </a:p>
                    <a:p>
                      <a:pPr indent="0" lvl="0" marL="0" rtl="0" algn="l">
                        <a:spcBef>
                          <a:spcPts val="0"/>
                        </a:spcBef>
                        <a:spcAft>
                          <a:spcPts val="0"/>
                        </a:spcAft>
                        <a:buNone/>
                      </a:pPr>
                      <a: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Hourly Activity from Any Non United states Countries.  An alert will triggered when the threshold has been reached.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40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78" name="Google Shape;1478;p102"/>
          <p:cNvSpPr txBox="1"/>
          <p:nvPr/>
        </p:nvSpPr>
        <p:spPr>
          <a:xfrm>
            <a:off x="1520825" y="9388975"/>
            <a:ext cx="21738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The average number of hourly activity coming from non-US Ip addresses was appox 40, therefore we set the baseline to be 40.  The highest number of hourly activity recorded per hour was as high as 120, so we set the alert threshold to be 110, which would indicate suspicious activity.</a:t>
            </a:r>
            <a:endParaRPr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84" name="Google Shape;1484;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5" name="Google Shape;1485;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86" name="Google Shape;1486;p103"/>
          <p:cNvGraphicFramePr/>
          <p:nvPr/>
        </p:nvGraphicFramePr>
        <p:xfrm>
          <a:off x="1296213" y="3863700"/>
          <a:ext cx="3000000" cy="3000000"/>
        </p:xfrm>
        <a:graphic>
          <a:graphicData uri="http://schemas.openxmlformats.org/drawingml/2006/table">
            <a:tbl>
              <a:tblPr>
                <a:noFill/>
                <a:tableStyleId>{BE2D3A29-54CC-400A-B04B-3B099DF224F1}</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method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Hourly count of HTTP POST methods. An alert will triggered when the threshold has been reached.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9</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87" name="Google Shape;1487;p103"/>
          <p:cNvSpPr txBox="1"/>
          <p:nvPr/>
        </p:nvSpPr>
        <p:spPr>
          <a:xfrm>
            <a:off x="3533925" y="9290650"/>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The average number of hourly count of HTTP POST methods is 1.28 per hour, therefore we set the baseline to be 1.3.  The highest count of hourly activity recorded per hour was 7, so we set the alert threshold to be 9, which would indicate suspicious activity.</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94" name="Google Shape;1494;p104"/>
          <p:cNvPicPr preferRelativeResize="0"/>
          <p:nvPr/>
        </p:nvPicPr>
        <p:blipFill rotWithShape="1">
          <a:blip r:embed="rId3">
            <a:alphaModFix/>
          </a:blip>
          <a:srcRect b="9140" l="2246" r="3351" t="0"/>
          <a:stretch/>
        </p:blipFill>
        <p:spPr>
          <a:xfrm>
            <a:off x="467025" y="421400"/>
            <a:ext cx="23179174" cy="12532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pic>
        <p:nvPicPr>
          <p:cNvPr id="1499" name="Google Shape;1499;p10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00" name="Google Shape;1500;p10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01" name="Google Shape;1501;p10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rPr>
              <a:t>Attack Analysis</a:t>
            </a:r>
            <a:endParaRPr b="1"/>
          </a:p>
          <a:p>
            <a:pPr indent="0" lvl="0" marL="0" rtl="0" algn="ctr">
              <a:spcBef>
                <a:spcPts val="0"/>
              </a:spcBef>
              <a:spcAft>
                <a:spcPts val="0"/>
              </a:spcAft>
              <a:buNone/>
            </a:pPr>
            <a:r>
              <a:t/>
            </a:r>
            <a:endParaRPr b="1"/>
          </a:p>
        </p:txBody>
      </p:sp>
      <p:sp>
        <p:nvSpPr>
          <p:cNvPr id="1502" name="Google Shape;1502;p10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08" name="Google Shape;1508;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9" name="Google Shape;1509;p106"/>
          <p:cNvSpPr txBox="1"/>
          <p:nvPr>
            <p:ph idx="3" type="body"/>
          </p:nvPr>
        </p:nvSpPr>
        <p:spPr>
          <a:xfrm>
            <a:off x="594275" y="2013600"/>
            <a:ext cx="23189100" cy="112056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500">
                <a:solidFill>
                  <a:schemeClr val="dk1"/>
                </a:solidFill>
              </a:rPr>
              <a:t>Summarize </a:t>
            </a:r>
            <a:r>
              <a:rPr lang="en-US" sz="4500">
                <a:solidFill>
                  <a:schemeClr val="dk1"/>
                </a:solidFill>
              </a:rPr>
              <a:t>your findings from your reports when analyzing the attack logs.</a:t>
            </a:r>
            <a:endParaRPr sz="4500">
              <a:solidFill>
                <a:schemeClr val="dk1"/>
              </a:solidFill>
            </a:endParaRPr>
          </a:p>
          <a:p>
            <a:pPr indent="0" lvl="0" marL="0" rtl="0" algn="l">
              <a:lnSpc>
                <a:spcPct val="115000"/>
              </a:lnSpc>
              <a:spcBef>
                <a:spcPts val="1200"/>
              </a:spcBef>
              <a:spcAft>
                <a:spcPts val="0"/>
              </a:spcAft>
              <a:buNone/>
            </a:pPr>
            <a:r>
              <a:t/>
            </a:r>
            <a:endParaRPr b="1" sz="4500">
              <a:solidFill>
                <a:schemeClr val="dk1"/>
              </a:solidFill>
            </a:endParaRPr>
          </a:p>
          <a:p>
            <a:pPr indent="0" lvl="0" marL="0" rtl="0" algn="l">
              <a:lnSpc>
                <a:spcPct val="115000"/>
              </a:lnSpc>
              <a:spcBef>
                <a:spcPts val="1000"/>
              </a:spcBef>
              <a:spcAft>
                <a:spcPts val="0"/>
              </a:spcAft>
              <a:buNone/>
            </a:pPr>
            <a:r>
              <a:rPr b="1" lang="en-US" sz="3100">
                <a:solidFill>
                  <a:schemeClr val="dk1"/>
                </a:solidFill>
              </a:rPr>
              <a:t>Failed Windows Activity: </a:t>
            </a:r>
            <a:r>
              <a:rPr lang="en-US" sz="3100">
                <a:solidFill>
                  <a:schemeClr val="dk1"/>
                </a:solidFill>
              </a:rPr>
              <a:t>The Windows Server experienced a significant number of failed activity attempts. The baseline was set at 6 failed activities per hour, and the alert threshold was 12. The attack aimed to gain unauthorized access or compromise the server's security.</a:t>
            </a:r>
            <a:endParaRPr sz="3100">
              <a:solidFill>
                <a:schemeClr val="dk1"/>
              </a:solidFill>
            </a:endParaRPr>
          </a:p>
          <a:p>
            <a:pPr indent="0" lvl="0" marL="0" rtl="0" algn="l">
              <a:lnSpc>
                <a:spcPct val="115000"/>
              </a:lnSpc>
              <a:spcBef>
                <a:spcPts val="1000"/>
              </a:spcBef>
              <a:spcAft>
                <a:spcPts val="0"/>
              </a:spcAft>
              <a:buNone/>
            </a:pPr>
            <a:r>
              <a:t/>
            </a:r>
            <a:endParaRPr sz="3100">
              <a:solidFill>
                <a:schemeClr val="dk1"/>
              </a:solidFill>
            </a:endParaRPr>
          </a:p>
          <a:p>
            <a:pPr indent="0" lvl="0" marL="0" rtl="0" algn="l">
              <a:lnSpc>
                <a:spcPct val="115000"/>
              </a:lnSpc>
              <a:spcBef>
                <a:spcPts val="1000"/>
              </a:spcBef>
              <a:spcAft>
                <a:spcPts val="0"/>
              </a:spcAft>
              <a:buNone/>
            </a:pPr>
            <a:r>
              <a:rPr b="1" lang="en-US" sz="3100">
                <a:solidFill>
                  <a:schemeClr val="dk1"/>
                </a:solidFill>
              </a:rPr>
              <a:t>Account Successful Logins: </a:t>
            </a:r>
            <a:r>
              <a:rPr lang="en-US" sz="3100">
                <a:solidFill>
                  <a:schemeClr val="dk1"/>
                </a:solidFill>
              </a:rPr>
              <a:t>The server recorded an above-average number of successful account logins, with an average of 13.46 per hour. The baseline was 14, and the alert threshold was 28. The attackers might have gained unauthorized access or were attempting to maintain control over the server.</a:t>
            </a:r>
            <a:endParaRPr sz="3100">
              <a:solidFill>
                <a:schemeClr val="dk1"/>
              </a:solidFill>
            </a:endParaRPr>
          </a:p>
          <a:p>
            <a:pPr indent="0" lvl="0" marL="0" rtl="0" algn="l">
              <a:lnSpc>
                <a:spcPct val="115000"/>
              </a:lnSpc>
              <a:spcBef>
                <a:spcPts val="1000"/>
              </a:spcBef>
              <a:spcAft>
                <a:spcPts val="0"/>
              </a:spcAft>
              <a:buNone/>
            </a:pPr>
            <a:r>
              <a:t/>
            </a:r>
            <a:endParaRPr sz="3100">
              <a:solidFill>
                <a:schemeClr val="dk1"/>
              </a:solidFill>
            </a:endParaRPr>
          </a:p>
          <a:p>
            <a:pPr indent="0" lvl="0" marL="0" rtl="0" algn="l">
              <a:lnSpc>
                <a:spcPct val="115000"/>
              </a:lnSpc>
              <a:spcBef>
                <a:spcPts val="1000"/>
              </a:spcBef>
              <a:spcAft>
                <a:spcPts val="0"/>
              </a:spcAft>
              <a:buNone/>
            </a:pPr>
            <a:r>
              <a:rPr b="1" lang="en-US" sz="3100">
                <a:solidFill>
                  <a:schemeClr val="dk1"/>
                </a:solidFill>
              </a:rPr>
              <a:t>User Account Deletions: </a:t>
            </a:r>
            <a:r>
              <a:rPr lang="en-US" sz="3100">
                <a:solidFill>
                  <a:schemeClr val="dk1"/>
                </a:solidFill>
              </a:rPr>
              <a:t>The Windows Server also observed a notable number of user account deletions, with an average of 13.25 per hour. The baseline was set at 14, and the alert threshold was 35. This could indicate an attempt to disrupt the system or obscure malicious activity.</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These findings suggest that the attackers targeted the Windows Server to gain unauthorized access, potentially compromise security, and disrupt normal operations. Monitoring and investigating these alerts and logs were crucial in detecting and responding to the attack.</a:t>
            </a:r>
            <a:endParaRPr sz="3100">
              <a:solidFill>
                <a:schemeClr val="dk1"/>
              </a:solidFill>
            </a:endParaRPr>
          </a:p>
          <a:p>
            <a:pPr indent="0" lvl="0" marL="914400" rtl="0" algn="l">
              <a:lnSpc>
                <a:spcPct val="115000"/>
              </a:lnSpc>
              <a:spcBef>
                <a:spcPts val="1000"/>
              </a:spcBef>
              <a:spcAft>
                <a:spcPts val="0"/>
              </a:spcAft>
              <a:buNone/>
            </a:pPr>
            <a:r>
              <a:t/>
            </a:r>
            <a:endParaRPr sz="4500">
              <a:solidFill>
                <a:schemeClr val="dk1"/>
              </a:solidFill>
            </a:endParaRPr>
          </a:p>
          <a:p>
            <a:pPr indent="0" lvl="0" marL="914400" rtl="0" algn="l">
              <a:lnSpc>
                <a:spcPct val="115000"/>
              </a:lnSpc>
              <a:spcBef>
                <a:spcPts val="1000"/>
              </a:spcBef>
              <a:spcAft>
                <a:spcPts val="1000"/>
              </a:spcAft>
              <a:buNone/>
            </a:pPr>
            <a:r>
              <a:t/>
            </a:r>
            <a:endParaRPr sz="45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15" name="Google Shape;1515;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6" name="Google Shape;1516;p107"/>
          <p:cNvSpPr txBox="1"/>
          <p:nvPr>
            <p:ph idx="3" type="body"/>
          </p:nvPr>
        </p:nvSpPr>
        <p:spPr>
          <a:xfrm>
            <a:off x="365450" y="2212250"/>
            <a:ext cx="22887900" cy="110070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100">
                <a:solidFill>
                  <a:schemeClr val="dk1"/>
                </a:solidFill>
              </a:rPr>
              <a:t>Summary of </a:t>
            </a:r>
            <a:r>
              <a:rPr b="1" lang="en-US" sz="4100">
                <a:solidFill>
                  <a:schemeClr val="dk1"/>
                </a:solidFill>
              </a:rPr>
              <a:t>findings from alerts when analyzing the attack logs: </a:t>
            </a:r>
            <a:endParaRPr b="1" sz="4100">
              <a:solidFill>
                <a:schemeClr val="dk1"/>
              </a:solidFill>
            </a:endParaRPr>
          </a:p>
          <a:p>
            <a:pPr indent="0" lvl="0" marL="0" rtl="0" algn="l">
              <a:spcBef>
                <a:spcPts val="1200"/>
              </a:spcBef>
              <a:spcAft>
                <a:spcPts val="0"/>
              </a:spcAft>
              <a:buNone/>
            </a:pPr>
            <a:r>
              <a:rPr lang="en-US" sz="5000">
                <a:solidFill>
                  <a:schemeClr val="dk1"/>
                </a:solidFill>
              </a:rPr>
              <a:t>-</a:t>
            </a:r>
            <a:r>
              <a:rPr lang="en-US" sz="3800">
                <a:solidFill>
                  <a:schemeClr val="dk1"/>
                </a:solidFill>
              </a:rPr>
              <a:t>The average number of failed Windows activities was 5.708 per hour.</a:t>
            </a:r>
            <a:endParaRPr sz="3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3800">
                <a:solidFill>
                  <a:schemeClr val="dk1"/>
                </a:solidFill>
              </a:rPr>
              <a:t>-The alert threshold was set at 12.</a:t>
            </a:r>
            <a:endParaRPr sz="38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800">
                <a:solidFill>
                  <a:schemeClr val="dk1"/>
                </a:solidFill>
              </a:rPr>
              <a:t>-The threshold appears to have been set effectively, as the number of failed activities never exceeded 10 within a 24-hour period. This suggests that the threshold was appropriately calibrated to detect suspicious activity without triggering excessive false positives.</a:t>
            </a:r>
            <a:endParaRPr sz="3800">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b="1" sz="38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3800">
                <a:solidFill>
                  <a:schemeClr val="dk1"/>
                </a:solidFill>
              </a:rPr>
              <a:t>Account Successful Logins Alert:</a:t>
            </a:r>
            <a:endParaRPr b="1" sz="38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800">
                <a:solidFill>
                  <a:schemeClr val="dk1"/>
                </a:solidFill>
              </a:rPr>
              <a:t>-The average number of successful logins was 13.46 per hour.</a:t>
            </a:r>
            <a:endParaRPr sz="38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800">
                <a:solidFill>
                  <a:schemeClr val="dk1"/>
                </a:solidFill>
              </a:rPr>
              <a:t>-The alert threshold was set at 28.</a:t>
            </a:r>
            <a:endParaRPr sz="38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800">
                <a:solidFill>
                  <a:schemeClr val="dk1"/>
                </a:solidFill>
              </a:rPr>
              <a:t>-The threshold seems to have been correctly configured, as the highest number of successful logins recorded per hour was 21. This indicates that the threshold effectively captured potentially suspicious login activity without being overly sensitive.</a:t>
            </a:r>
            <a:endParaRPr sz="38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800">
                <a:solidFill>
                  <a:schemeClr val="dk1"/>
                </a:solidFill>
              </a:rPr>
              <a:t>-Observed attack patterns.</a:t>
            </a:r>
            <a:endParaRPr sz="5200">
              <a:solidFill>
                <a:schemeClr val="dk1"/>
              </a:solidFill>
            </a:endParaRPr>
          </a:p>
          <a:p>
            <a:pPr indent="0" lvl="0" marL="914400" rtl="0" algn="l">
              <a:lnSpc>
                <a:spcPct val="115000"/>
              </a:lnSpc>
              <a:spcBef>
                <a:spcPts val="1000"/>
              </a:spcBef>
              <a:spcAft>
                <a:spcPts val="1000"/>
              </a:spcAft>
              <a:buNone/>
            </a:pPr>
            <a:r>
              <a:t/>
            </a:r>
            <a:endParaRPr sz="5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22" name="Google Shape;1522;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3" name="Google Shape;1523;p108"/>
          <p:cNvSpPr txBox="1"/>
          <p:nvPr>
            <p:ph idx="3" type="body"/>
          </p:nvPr>
        </p:nvSpPr>
        <p:spPr>
          <a:xfrm>
            <a:off x="365525" y="2387850"/>
            <a:ext cx="236466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39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3900">
                <a:solidFill>
                  <a:schemeClr val="dk1"/>
                </a:solidFill>
              </a:rPr>
              <a:t>User Account Deletions Alert:</a:t>
            </a:r>
            <a:endParaRPr b="1" sz="39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900">
                <a:solidFill>
                  <a:schemeClr val="dk1"/>
                </a:solidFill>
              </a:rPr>
              <a:t>-</a:t>
            </a:r>
            <a:r>
              <a:rPr lang="en-US" sz="3900">
                <a:solidFill>
                  <a:schemeClr val="dk1"/>
                </a:solidFill>
              </a:rPr>
              <a:t>The average number of user account deletions was 13.25 per hour.</a:t>
            </a:r>
            <a:endParaRPr sz="39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900">
                <a:solidFill>
                  <a:schemeClr val="dk1"/>
                </a:solidFill>
              </a:rPr>
              <a:t>-The alert threshold was set at 35.</a:t>
            </a:r>
            <a:endParaRPr sz="39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900">
                <a:solidFill>
                  <a:schemeClr val="dk1"/>
                </a:solidFill>
              </a:rPr>
              <a:t>-The threshold appeared to be adequately set, as the highest number of user account deletions recorded per hour was 30. This suggests that the threshold was calibrated to detect potentially disruptive or suspicious account deletion activity.</a:t>
            </a:r>
            <a:endParaRPr sz="3900">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sz="39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900">
                <a:solidFill>
                  <a:schemeClr val="dk1"/>
                </a:solidFill>
              </a:rPr>
              <a:t>In summary, the established alert thresholds for failed Windows activity, successful logins, and user account deletions appear to have been set effectively. They helped in identifying potentially suspicious or disruptive activities without generating excessive false alarms. The thresholds seemed to be aligned with the characteristics of the monitored environment and the observed attack patterns.</a:t>
            </a:r>
            <a:endParaRPr sz="3900">
              <a:solidFill>
                <a:schemeClr val="dk1"/>
              </a:solidFill>
            </a:endParaRPr>
          </a:p>
          <a:p>
            <a:pPr indent="0" lvl="0" marL="0" rtl="0" algn="l">
              <a:lnSpc>
                <a:spcPct val="115000"/>
              </a:lnSpc>
              <a:spcBef>
                <a:spcPts val="1000"/>
              </a:spcBef>
              <a:spcAft>
                <a:spcPts val="0"/>
              </a:spcAft>
              <a:buNone/>
            </a:pPr>
            <a:r>
              <a:t/>
            </a:r>
            <a:endParaRPr sz="5300">
              <a:solidFill>
                <a:schemeClr val="dk1"/>
              </a:solidFill>
            </a:endParaRPr>
          </a:p>
          <a:p>
            <a:pPr indent="0" lvl="0" marL="0" rtl="0" algn="l">
              <a:lnSpc>
                <a:spcPct val="115000"/>
              </a:lnSpc>
              <a:spcBef>
                <a:spcPts val="1000"/>
              </a:spcBef>
              <a:spcAft>
                <a:spcPts val="0"/>
              </a:spcAft>
              <a:buNone/>
            </a:pPr>
            <a:r>
              <a:t/>
            </a:r>
            <a:endParaRPr sz="5300">
              <a:solidFill>
                <a:schemeClr val="dk1"/>
              </a:solidFill>
            </a:endParaRPr>
          </a:p>
          <a:p>
            <a:pPr indent="0" lvl="0" marL="914400" rtl="0" algn="l">
              <a:lnSpc>
                <a:spcPct val="115000"/>
              </a:lnSpc>
              <a:spcBef>
                <a:spcPts val="1000"/>
              </a:spcBef>
              <a:spcAft>
                <a:spcPts val="1000"/>
              </a:spcAft>
              <a:buNone/>
            </a:pPr>
            <a:r>
              <a:t/>
            </a:r>
            <a:endParaRPr sz="5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29" name="Google Shape;1529;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0" name="Google Shape;1530;p109"/>
          <p:cNvSpPr txBox="1"/>
          <p:nvPr>
            <p:ph idx="3" type="body"/>
          </p:nvPr>
        </p:nvSpPr>
        <p:spPr>
          <a:xfrm>
            <a:off x="717425" y="1724150"/>
            <a:ext cx="22942800" cy="109542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49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In our analysis of the attack logs, we have identified several key reports and alerts that provide insights into the activity against VSI's web server:</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3100">
                <a:solidFill>
                  <a:schemeClr val="dk1"/>
                </a:solidFill>
              </a:rPr>
              <a:t>HTTP Methods Report Dashboard:</a:t>
            </a:r>
            <a:endParaRPr b="1"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This report provides a table of different HTTP methods used in requests to VSI's web server.</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It helps us understand the type of HTTP activity being requested against the server.</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Offers a breakdown of different HTTP methods used in requests to VSI's web server.</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Provides an understanding of the types of HTTP activity being requested against the server.</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Useful for identifying potentially suspicious or unusual HTTP methods being used in requests.</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b="1"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3100">
                <a:solidFill>
                  <a:schemeClr val="dk1"/>
                </a:solidFill>
              </a:rPr>
              <a:t>Top 10 Domain Referrers Report:</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This report lists the top 10 domains referring to VSI's website.</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It assists in identifying potentially suspicious referrers that might be directing traffic to the server.</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Helps in identifying potentially suspicious referrers that might be directing traffic to the server.</a:t>
            </a:r>
            <a:endParaRPr sz="3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100">
                <a:solidFill>
                  <a:schemeClr val="dk1"/>
                </a:solidFill>
              </a:rPr>
              <a:t>Offers insights into the sources of web traffic and their relevance.</a:t>
            </a:r>
            <a:endParaRPr sz="3100">
              <a:solidFill>
                <a:schemeClr val="dk1"/>
              </a:solidFill>
            </a:endParaRPr>
          </a:p>
          <a:p>
            <a:pPr indent="0" lvl="0" marL="914400" rtl="0" algn="l">
              <a:lnSpc>
                <a:spcPct val="115000"/>
              </a:lnSpc>
              <a:spcBef>
                <a:spcPts val="1000"/>
              </a:spcBef>
              <a:spcAft>
                <a:spcPts val="1000"/>
              </a:spcAft>
              <a:buNone/>
            </a:pPr>
            <a:r>
              <a:t/>
            </a:r>
            <a:endParaRPr sz="49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6" name="Google Shape;1536;p110"/>
          <p:cNvSpPr txBox="1"/>
          <p:nvPr/>
        </p:nvSpPr>
        <p:spPr>
          <a:xfrm>
            <a:off x="589925" y="1720650"/>
            <a:ext cx="23056200" cy="11365800"/>
          </a:xfrm>
          <a:prstGeom prst="rect">
            <a:avLst/>
          </a:prstGeom>
          <a:noFill/>
          <a:ln>
            <a:noFill/>
          </a:ln>
        </p:spPr>
        <p:txBody>
          <a:bodyPr anchorCtr="0" anchor="t" bIns="91425" lIns="91425" spcFirstLastPara="1" rIns="91425" wrap="square" tIns="91425">
            <a:spAutoFit/>
          </a:bodyPr>
          <a:lstStyle/>
          <a:p>
            <a:pPr indent="285750" lvl="0" marL="0" rtl="0" algn="l">
              <a:lnSpc>
                <a:spcPct val="115000"/>
              </a:lnSpc>
              <a:spcBef>
                <a:spcPts val="0"/>
              </a:spcBef>
              <a:spcAft>
                <a:spcPts val="0"/>
              </a:spcAft>
              <a:buClr>
                <a:schemeClr val="dk1"/>
              </a:buClr>
              <a:buSzPts val="1100"/>
              <a:buFont typeface="Arial"/>
              <a:buNone/>
            </a:pPr>
            <a:r>
              <a:rPr b="1" lang="en-US" sz="3100">
                <a:solidFill>
                  <a:schemeClr val="dk1"/>
                </a:solidFill>
                <a:latin typeface="Roboto"/>
                <a:ea typeface="Roboto"/>
                <a:cs typeface="Roboto"/>
                <a:sym typeface="Roboto"/>
              </a:rPr>
              <a:t>HTTP Response Code Report:</a:t>
            </a:r>
            <a:endParaRPr b="1"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rPr lang="en-US" sz="3100">
                <a:solidFill>
                  <a:schemeClr val="dk1"/>
                </a:solidFill>
                <a:latin typeface="Roboto"/>
                <a:ea typeface="Roboto"/>
                <a:cs typeface="Roboto"/>
                <a:sym typeface="Roboto"/>
              </a:rPr>
              <a:t>This report counts each HTTP response code received by the server.</a:t>
            </a:r>
            <a:endParaRPr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rPr lang="en-US" sz="3100">
                <a:solidFill>
                  <a:schemeClr val="dk1"/>
                </a:solidFill>
                <a:latin typeface="Roboto"/>
                <a:ea typeface="Roboto"/>
                <a:cs typeface="Roboto"/>
                <a:sym typeface="Roboto"/>
              </a:rPr>
              <a:t>It offers insights into any unusual or suspicious levels of HTTP responses, which could indicate issues or attacks.</a:t>
            </a:r>
            <a:endParaRPr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None/>
            </a:pPr>
            <a:r>
              <a:t/>
            </a:r>
            <a:endParaRPr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rPr b="1" lang="en-US" sz="3100">
                <a:solidFill>
                  <a:schemeClr val="dk1"/>
                </a:solidFill>
                <a:latin typeface="Roboto"/>
                <a:ea typeface="Roboto"/>
                <a:cs typeface="Roboto"/>
                <a:sym typeface="Roboto"/>
              </a:rPr>
              <a:t>Moving on to the alerts:</a:t>
            </a:r>
            <a:endParaRPr b="1"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rPr b="1" lang="en-US" sz="3100">
                <a:solidFill>
                  <a:schemeClr val="dk1"/>
                </a:solidFill>
                <a:latin typeface="Roboto"/>
                <a:ea typeface="Roboto"/>
                <a:cs typeface="Roboto"/>
                <a:sym typeface="Roboto"/>
              </a:rPr>
              <a:t>Hourly Activity from 130.237.218.86 (Stockholm, Sweden):</a:t>
            </a:r>
            <a:endParaRPr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rPr lang="en-US" sz="3100">
                <a:solidFill>
                  <a:schemeClr val="dk1"/>
                </a:solidFill>
                <a:latin typeface="Roboto"/>
                <a:ea typeface="Roboto"/>
                <a:cs typeface="Roboto"/>
                <a:sym typeface="Roboto"/>
              </a:rPr>
              <a:t>This alert focuses on tracking hourly activity originating from the IP address 130.237.218.86 in Stockholm, Sweden.</a:t>
            </a:r>
            <a:endParaRPr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rPr lang="en-US" sz="3100">
                <a:solidFill>
                  <a:schemeClr val="dk1"/>
                </a:solidFill>
                <a:latin typeface="Roboto"/>
                <a:ea typeface="Roboto"/>
                <a:cs typeface="Roboto"/>
                <a:sym typeface="Roboto"/>
              </a:rPr>
              <a:t>The baseline for normal hourly activity is set at 15, with the highest recorded activity being 75 per hour.</a:t>
            </a:r>
            <a:endParaRPr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None/>
            </a:pPr>
            <a:r>
              <a:rPr lang="en-US" sz="3100">
                <a:solidFill>
                  <a:schemeClr val="dk1"/>
                </a:solidFill>
                <a:latin typeface="Roboto"/>
                <a:ea typeface="Roboto"/>
                <a:cs typeface="Roboto"/>
                <a:sym typeface="Roboto"/>
              </a:rPr>
              <a:t>An alert threshold of 85 has been established, which indicates potentially suspicious activity when surpassed.</a:t>
            </a:r>
            <a:endParaRPr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t/>
            </a:r>
            <a:endParaRPr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rPr b="1" lang="en-US" sz="3100">
                <a:solidFill>
                  <a:schemeClr val="dk1"/>
                </a:solidFill>
                <a:latin typeface="Roboto"/>
                <a:ea typeface="Roboto"/>
                <a:cs typeface="Roboto"/>
                <a:sym typeface="Roboto"/>
              </a:rPr>
              <a:t>HTTP POST Method Alert:</a:t>
            </a:r>
            <a:endParaRPr b="1"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rPr lang="en-US" sz="3100">
                <a:solidFill>
                  <a:schemeClr val="dk1"/>
                </a:solidFill>
                <a:latin typeface="Roboto"/>
                <a:ea typeface="Roboto"/>
                <a:cs typeface="Roboto"/>
                <a:sym typeface="Roboto"/>
              </a:rPr>
              <a:t>This alert monitors the hourly count of HTTP POST methods.</a:t>
            </a:r>
            <a:endParaRPr sz="3100">
              <a:solidFill>
                <a:schemeClr val="dk1"/>
              </a:solidFill>
              <a:latin typeface="Roboto"/>
              <a:ea typeface="Roboto"/>
              <a:cs typeface="Roboto"/>
              <a:sym typeface="Roboto"/>
            </a:endParaRPr>
          </a:p>
          <a:p>
            <a:pPr indent="285750" lvl="0" marL="0" rtl="0" algn="l">
              <a:lnSpc>
                <a:spcPct val="115000"/>
              </a:lnSpc>
              <a:spcBef>
                <a:spcPts val="1000"/>
              </a:spcBef>
              <a:spcAft>
                <a:spcPts val="0"/>
              </a:spcAft>
              <a:buClr>
                <a:schemeClr val="dk1"/>
              </a:buClr>
              <a:buSzPts val="1100"/>
              <a:buFont typeface="Arial"/>
              <a:buNone/>
            </a:pPr>
            <a:r>
              <a:rPr lang="en-US" sz="3100">
                <a:solidFill>
                  <a:schemeClr val="dk1"/>
                </a:solidFill>
                <a:latin typeface="Roboto"/>
                <a:ea typeface="Roboto"/>
                <a:cs typeface="Roboto"/>
                <a:sym typeface="Roboto"/>
              </a:rPr>
              <a:t>The baseline for normal activity is set at 1.3 per hour, with the highest recorded count being 7.</a:t>
            </a:r>
            <a:endParaRPr sz="3100">
              <a:solidFill>
                <a:schemeClr val="dk1"/>
              </a:solidFill>
              <a:latin typeface="Roboto"/>
              <a:ea typeface="Roboto"/>
              <a:cs typeface="Roboto"/>
              <a:sym typeface="Roboto"/>
            </a:endParaRPr>
          </a:p>
          <a:p>
            <a:pPr indent="0" lvl="0" marL="228600" rtl="0" algn="l">
              <a:lnSpc>
                <a:spcPct val="115000"/>
              </a:lnSpc>
              <a:spcBef>
                <a:spcPts val="1000"/>
              </a:spcBef>
              <a:spcAft>
                <a:spcPts val="0"/>
              </a:spcAft>
              <a:buNone/>
            </a:pPr>
            <a:r>
              <a:rPr lang="en-US" sz="3100">
                <a:solidFill>
                  <a:schemeClr val="dk1"/>
                </a:solidFill>
                <a:latin typeface="Roboto"/>
                <a:ea typeface="Roboto"/>
                <a:cs typeface="Roboto"/>
                <a:sym typeface="Roboto"/>
              </a:rPr>
              <a:t>An alert threshold of 9 has been set, and it triggers when the count exceeds this threshold, indicating potentially </a:t>
            </a:r>
            <a:endParaRPr sz="3100">
              <a:solidFill>
                <a:schemeClr val="dk1"/>
              </a:solidFill>
              <a:latin typeface="Roboto"/>
              <a:ea typeface="Roboto"/>
              <a:cs typeface="Roboto"/>
              <a:sym typeface="Roboto"/>
            </a:endParaRPr>
          </a:p>
          <a:p>
            <a:pPr indent="0" lvl="0" marL="228600" rtl="0" algn="l">
              <a:lnSpc>
                <a:spcPct val="115000"/>
              </a:lnSpc>
              <a:spcBef>
                <a:spcPts val="1000"/>
              </a:spcBef>
              <a:spcAft>
                <a:spcPts val="0"/>
              </a:spcAft>
              <a:buClr>
                <a:schemeClr val="dk1"/>
              </a:buClr>
              <a:buSzPts val="1100"/>
              <a:buFont typeface="Arial"/>
              <a:buNone/>
            </a:pPr>
            <a:r>
              <a:rPr lang="en-US" sz="3100">
                <a:solidFill>
                  <a:schemeClr val="dk1"/>
                </a:solidFill>
                <a:latin typeface="Roboto"/>
                <a:ea typeface="Roboto"/>
                <a:cs typeface="Roboto"/>
                <a:sym typeface="Roboto"/>
              </a:rPr>
              <a:t>suspicious use of HTTP POST methods.</a:t>
            </a:r>
            <a:endParaRPr sz="3100">
              <a:solidFill>
                <a:schemeClr val="dk1"/>
              </a:solidFill>
              <a:latin typeface="Roboto"/>
              <a:ea typeface="Roboto"/>
              <a:cs typeface="Roboto"/>
              <a:sym typeface="Roboto"/>
            </a:endParaRPr>
          </a:p>
          <a:p>
            <a:pPr indent="0" lvl="0" marL="342900" rtl="0" algn="l">
              <a:lnSpc>
                <a:spcPct val="115000"/>
              </a:lnSpc>
              <a:spcBef>
                <a:spcPts val="1000"/>
              </a:spcBef>
              <a:spcAft>
                <a:spcPts val="1000"/>
              </a:spcAft>
              <a:buNone/>
            </a:pPr>
            <a:r>
              <a:rPr lang="en-US" sz="3100">
                <a:solidFill>
                  <a:schemeClr val="dk1"/>
                </a:solidFill>
                <a:latin typeface="Roboto"/>
                <a:ea typeface="Roboto"/>
                <a:cs typeface="Roboto"/>
                <a:sym typeface="Roboto"/>
              </a:rPr>
              <a:t>These reports and alerts help provide a detailed understanding of the HTTP activity and potential security threats against VSI's web server, enabling proactive measures to be taken in response to suspicious or unusual patterns of activity.</a:t>
            </a:r>
            <a:endParaRPr sz="4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pic>
        <p:nvPicPr>
          <p:cNvPr id="1541" name="Google Shape;1541;p11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42" name="Google Shape;1542;p11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43" name="Google Shape;1543;p11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rPr>
              <a:t>Summary and Future Mitigations</a:t>
            </a:r>
            <a:endParaRPr b="1"/>
          </a:p>
          <a:p>
            <a:pPr indent="0" lvl="0" marL="0" rtl="0" algn="ctr">
              <a:spcBef>
                <a:spcPts val="0"/>
              </a:spcBef>
              <a:spcAft>
                <a:spcPts val="0"/>
              </a:spcAft>
              <a:buNone/>
            </a:pPr>
            <a:r>
              <a:t/>
            </a:r>
            <a:endParaRPr b="1"/>
          </a:p>
        </p:txBody>
      </p:sp>
      <p:sp>
        <p:nvSpPr>
          <p:cNvPr id="1544" name="Google Shape;1544;p11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4" name="Google Shape;1334;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5" name="Google Shape;1335;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rPr>
              <a:t>Monitoring Environment</a:t>
            </a:r>
            <a:endParaRPr b="1"/>
          </a:p>
          <a:p>
            <a:pPr indent="0" lvl="0" marL="0" rtl="0" algn="ctr">
              <a:spcBef>
                <a:spcPts val="0"/>
              </a:spcBef>
              <a:spcAft>
                <a:spcPts val="0"/>
              </a:spcAft>
              <a:buNone/>
            </a:pPr>
            <a:r>
              <a:t/>
            </a:r>
            <a:endParaRPr b="1"/>
          </a:p>
        </p:txBody>
      </p:sp>
      <p:sp>
        <p:nvSpPr>
          <p:cNvPr id="1336" name="Google Shape;1336;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 (Windows)</a:t>
            </a:r>
            <a:endParaRPr/>
          </a:p>
        </p:txBody>
      </p:sp>
      <p:sp>
        <p:nvSpPr>
          <p:cNvPr id="1550" name="Google Shape;1550;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1" name="Google Shape;1551;p112"/>
          <p:cNvSpPr txBox="1"/>
          <p:nvPr>
            <p:ph idx="3" type="body"/>
          </p:nvPr>
        </p:nvSpPr>
        <p:spPr>
          <a:xfrm>
            <a:off x="183575" y="2080200"/>
            <a:ext cx="24010500" cy="11420700"/>
          </a:xfrm>
          <a:prstGeom prst="rect">
            <a:avLst/>
          </a:prstGeom>
        </p:spPr>
        <p:txBody>
          <a:bodyPr anchorCtr="0" anchor="t" bIns="2437975" lIns="1219000" spcFirstLastPara="1" rIns="1219000" wrap="square" tIns="0">
            <a:noAutofit/>
          </a:bodyPr>
          <a:lstStyle/>
          <a:p>
            <a:pPr indent="-685800" lvl="0" marL="0" rtl="0" algn="l">
              <a:lnSpc>
                <a:spcPct val="115000"/>
              </a:lnSpc>
              <a:spcBef>
                <a:spcPts val="0"/>
              </a:spcBef>
              <a:spcAft>
                <a:spcPts val="0"/>
              </a:spcAft>
              <a:buNone/>
            </a:pPr>
            <a:r>
              <a:rPr b="1" lang="en-US" sz="3000">
                <a:solidFill>
                  <a:schemeClr val="dk1"/>
                </a:solidFill>
              </a:rPr>
              <a:t>What were your overall findings from the attack that took place?</a:t>
            </a:r>
            <a:endParaRPr b="1" sz="3000">
              <a:solidFill>
                <a:schemeClr val="dk1"/>
              </a:solidFill>
            </a:endParaRPr>
          </a:p>
          <a:p>
            <a:pPr indent="0" lvl="0" marL="0" rtl="0" algn="l">
              <a:lnSpc>
                <a:spcPct val="115000"/>
              </a:lnSpc>
              <a:spcBef>
                <a:spcPts val="1000"/>
              </a:spcBef>
              <a:spcAft>
                <a:spcPts val="0"/>
              </a:spcAft>
              <a:buNone/>
            </a:pPr>
            <a:r>
              <a:rPr lang="en-US" sz="3000">
                <a:solidFill>
                  <a:schemeClr val="dk1"/>
                </a:solidFill>
              </a:rPr>
              <a:t>The Windows Server experienced a suspicious level of failed activities, with an average of 5.708 per hour. The alert threshold was set at 12.</a:t>
            </a:r>
            <a:endParaRPr sz="3000">
              <a:solidFill>
                <a:schemeClr val="dk1"/>
              </a:solidFill>
            </a:endParaRPr>
          </a:p>
          <a:p>
            <a:pPr indent="-685800" lvl="0" marL="0" rtl="0" algn="l">
              <a:lnSpc>
                <a:spcPct val="115000"/>
              </a:lnSpc>
              <a:spcBef>
                <a:spcPts val="1000"/>
              </a:spcBef>
              <a:spcAft>
                <a:spcPts val="0"/>
              </a:spcAft>
              <a:buNone/>
            </a:pPr>
            <a:r>
              <a:rPr lang="en-US" sz="3000">
                <a:solidFill>
                  <a:schemeClr val="dk1"/>
                </a:solidFill>
              </a:rPr>
              <a:t>The server had successful account logins above the baseline, with an average of 13.46 per hour. Alert threshold was set at 28.</a:t>
            </a:r>
            <a:endParaRPr sz="3000">
              <a:solidFill>
                <a:schemeClr val="dk1"/>
              </a:solidFill>
            </a:endParaRPr>
          </a:p>
          <a:p>
            <a:pPr indent="-685800" lvl="0" marL="0" rtl="0" algn="l">
              <a:lnSpc>
                <a:spcPct val="115000"/>
              </a:lnSpc>
              <a:spcBef>
                <a:spcPts val="1000"/>
              </a:spcBef>
              <a:spcAft>
                <a:spcPts val="0"/>
              </a:spcAft>
              <a:buNone/>
            </a:pPr>
            <a:r>
              <a:rPr lang="en-US" sz="3000">
                <a:solidFill>
                  <a:schemeClr val="dk1"/>
                </a:solidFill>
              </a:rPr>
              <a:t>User account deletions occurred at an average rate of 13.25 per hour, with an alert threshold of 35</a:t>
            </a:r>
            <a:endParaRPr sz="3000">
              <a:solidFill>
                <a:schemeClr val="dk1"/>
              </a:solidFill>
            </a:endParaRPr>
          </a:p>
          <a:p>
            <a:pPr indent="-1600200" lvl="0" marL="914400" rtl="0" algn="l">
              <a:lnSpc>
                <a:spcPct val="115000"/>
              </a:lnSpc>
              <a:spcBef>
                <a:spcPts val="1000"/>
              </a:spcBef>
              <a:spcAft>
                <a:spcPts val="0"/>
              </a:spcAft>
              <a:buNone/>
            </a:pPr>
            <a:r>
              <a:t/>
            </a:r>
            <a:endParaRPr sz="3000">
              <a:solidFill>
                <a:schemeClr val="dk1"/>
              </a:solidFill>
            </a:endParaRPr>
          </a:p>
          <a:p>
            <a:pPr indent="-514350" lvl="0" marL="0" rtl="0" algn="l">
              <a:lnSpc>
                <a:spcPct val="115000"/>
              </a:lnSpc>
              <a:spcBef>
                <a:spcPts val="1000"/>
              </a:spcBef>
              <a:spcAft>
                <a:spcPts val="0"/>
              </a:spcAft>
              <a:buNone/>
            </a:pPr>
            <a:r>
              <a:rPr b="1" lang="en-US" sz="3000">
                <a:solidFill>
                  <a:schemeClr val="dk1"/>
                </a:solidFill>
              </a:rPr>
              <a:t>To protect VSI from future attacks, what future mitigations would you recommend?</a:t>
            </a:r>
            <a:endParaRPr b="1" sz="3000">
              <a:solidFill>
                <a:schemeClr val="dk1"/>
              </a:solidFill>
            </a:endParaRPr>
          </a:p>
          <a:p>
            <a:pPr indent="-514350" lvl="0" marL="0" rtl="0" algn="l">
              <a:lnSpc>
                <a:spcPct val="115000"/>
              </a:lnSpc>
              <a:spcBef>
                <a:spcPts val="1000"/>
              </a:spcBef>
              <a:spcAft>
                <a:spcPts val="0"/>
              </a:spcAft>
              <a:buNone/>
            </a:pPr>
            <a:r>
              <a:rPr lang="en-US" sz="3000">
                <a:solidFill>
                  <a:schemeClr val="dk1"/>
                </a:solidFill>
              </a:rPr>
              <a:t>Strengthen server security by implementing stronger access controls and password policies.</a:t>
            </a:r>
            <a:endParaRPr sz="3000">
              <a:solidFill>
                <a:schemeClr val="dk1"/>
              </a:solidFill>
            </a:endParaRPr>
          </a:p>
          <a:p>
            <a:pPr indent="-514350" lvl="0" marL="0" rtl="0" algn="l">
              <a:lnSpc>
                <a:spcPct val="115000"/>
              </a:lnSpc>
              <a:spcBef>
                <a:spcPts val="1000"/>
              </a:spcBef>
              <a:spcAft>
                <a:spcPts val="0"/>
              </a:spcAft>
              <a:buNone/>
            </a:pPr>
            <a:r>
              <a:rPr lang="en-US" sz="3000">
                <a:solidFill>
                  <a:schemeClr val="dk1"/>
                </a:solidFill>
              </a:rPr>
              <a:t>Implement intrusion detection systems to monitor and alert on unusual or suspicious activities. </a:t>
            </a:r>
            <a:endParaRPr sz="3000">
              <a:solidFill>
                <a:schemeClr val="dk1"/>
              </a:solidFill>
            </a:endParaRPr>
          </a:p>
          <a:p>
            <a:pPr indent="-514350" lvl="0" marL="0" rtl="0" algn="l">
              <a:lnSpc>
                <a:spcPct val="115000"/>
              </a:lnSpc>
              <a:spcBef>
                <a:spcPts val="1000"/>
              </a:spcBef>
              <a:spcAft>
                <a:spcPts val="0"/>
              </a:spcAft>
              <a:buNone/>
            </a:pPr>
            <a:r>
              <a:rPr lang="en-US" sz="3000">
                <a:solidFill>
                  <a:schemeClr val="dk1"/>
                </a:solidFill>
              </a:rPr>
              <a:t>Regularly review and update security configurations, including firewall rules and server hardening.</a:t>
            </a:r>
            <a:endParaRPr sz="3000">
              <a:solidFill>
                <a:schemeClr val="dk1"/>
              </a:solidFill>
            </a:endParaRPr>
          </a:p>
          <a:p>
            <a:pPr indent="-514350" lvl="0" marL="0" rtl="0" algn="l">
              <a:lnSpc>
                <a:spcPct val="115000"/>
              </a:lnSpc>
              <a:spcBef>
                <a:spcPts val="1000"/>
              </a:spcBef>
              <a:spcAft>
                <a:spcPts val="0"/>
              </a:spcAft>
              <a:buNone/>
            </a:pPr>
            <a:r>
              <a:rPr lang="en-US" sz="3000">
                <a:solidFill>
                  <a:schemeClr val="dk1"/>
                </a:solidFill>
              </a:rPr>
              <a:t>Conduct security awareness training for employees to prevent social engineering attacks.</a:t>
            </a:r>
            <a:endParaRPr sz="3000">
              <a:solidFill>
                <a:schemeClr val="dk1"/>
              </a:solidFill>
            </a:endParaRPr>
          </a:p>
          <a:p>
            <a:pPr indent="-514350" lvl="0" marL="0" rtl="0" algn="l">
              <a:lnSpc>
                <a:spcPct val="115000"/>
              </a:lnSpc>
              <a:spcBef>
                <a:spcPts val="1000"/>
              </a:spcBef>
              <a:spcAft>
                <a:spcPts val="0"/>
              </a:spcAft>
              <a:buNone/>
            </a:pPr>
            <a:r>
              <a:rPr lang="en-US" sz="3000">
                <a:solidFill>
                  <a:schemeClr val="dk1"/>
                </a:solidFill>
              </a:rPr>
              <a:t>Implement regular security audits and penetration testing to identify vulnerabilities.</a:t>
            </a:r>
            <a:endParaRPr sz="3000">
              <a:solidFill>
                <a:schemeClr val="dk1"/>
              </a:solidFill>
            </a:endParaRPr>
          </a:p>
          <a:p>
            <a:pPr indent="-514350" lvl="0" marL="0" rtl="0" algn="l">
              <a:lnSpc>
                <a:spcPct val="115000"/>
              </a:lnSpc>
              <a:spcBef>
                <a:spcPts val="1000"/>
              </a:spcBef>
              <a:spcAft>
                <a:spcPts val="0"/>
              </a:spcAft>
              <a:buNone/>
            </a:pPr>
            <a:r>
              <a:rPr lang="en-US" sz="3000">
                <a:solidFill>
                  <a:schemeClr val="dk1"/>
                </a:solidFill>
              </a:rPr>
              <a:t>Consider encrypting sensitive data on the Windows Server to protect intellectual property.</a:t>
            </a:r>
            <a:endParaRPr sz="3000">
              <a:solidFill>
                <a:schemeClr val="dk1"/>
              </a:solidFill>
            </a:endParaRPr>
          </a:p>
          <a:p>
            <a:pPr indent="0" lvl="0" marL="0" rtl="0" algn="l">
              <a:lnSpc>
                <a:spcPct val="115000"/>
              </a:lnSpc>
              <a:spcBef>
                <a:spcPts val="1000"/>
              </a:spcBef>
              <a:spcAft>
                <a:spcPts val="0"/>
              </a:spcAft>
              <a:buNone/>
            </a:pPr>
            <a:r>
              <a:rPr lang="en-US" sz="3000">
                <a:solidFill>
                  <a:schemeClr val="dk1"/>
                </a:solidFill>
              </a:rPr>
              <a:t>Implement a web application firewall (WAF) for the Apache Server to protect against web-based attacks on the public-facing website.   </a:t>
            </a:r>
            <a:endParaRPr sz="3000">
              <a:solidFill>
                <a:schemeClr val="dk1"/>
              </a:solidFill>
            </a:endParaRPr>
          </a:p>
          <a:p>
            <a:pPr indent="-514350" lvl="0" marL="0" rtl="0" algn="l">
              <a:lnSpc>
                <a:spcPct val="115000"/>
              </a:lnSpc>
              <a:spcBef>
                <a:spcPts val="1000"/>
              </a:spcBef>
              <a:spcAft>
                <a:spcPts val="0"/>
              </a:spcAft>
              <a:buNone/>
            </a:pPr>
            <a:r>
              <a:rPr lang="en-US" sz="3000">
                <a:solidFill>
                  <a:schemeClr val="dk1"/>
                </a:solidFill>
              </a:rPr>
              <a:t>Keep software and server components updated with security patches and updates.</a:t>
            </a:r>
            <a:endParaRPr sz="3000">
              <a:solidFill>
                <a:schemeClr val="dk1"/>
              </a:solidFill>
            </a:endParaRPr>
          </a:p>
          <a:p>
            <a:pPr indent="-514350" lvl="0" marL="0" rtl="0" algn="l">
              <a:lnSpc>
                <a:spcPct val="115000"/>
              </a:lnSpc>
              <a:spcBef>
                <a:spcPts val="1000"/>
              </a:spcBef>
              <a:spcAft>
                <a:spcPts val="0"/>
              </a:spcAft>
              <a:buNone/>
            </a:pPr>
            <a:r>
              <a:rPr lang="en-US" sz="3000">
                <a:solidFill>
                  <a:schemeClr val="dk1"/>
                </a:solidFill>
              </a:rPr>
              <a:t>Develop an incident response plan to address and mitigate future security incidents effectively.</a:t>
            </a:r>
            <a:endParaRPr sz="30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 (Apache Server)  </a:t>
            </a:r>
            <a:endParaRPr/>
          </a:p>
        </p:txBody>
      </p:sp>
      <p:sp>
        <p:nvSpPr>
          <p:cNvPr id="1558" name="Google Shape;1558;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9" name="Google Shape;1559;p113"/>
          <p:cNvSpPr txBox="1"/>
          <p:nvPr>
            <p:ph idx="3" type="body"/>
          </p:nvPr>
        </p:nvSpPr>
        <p:spPr>
          <a:xfrm>
            <a:off x="909475" y="2354025"/>
            <a:ext cx="22884300" cy="102312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400"/>
              <a:t>Our overall findings from the attack that took place were: </a:t>
            </a:r>
            <a:endParaRPr b="1" sz="3400"/>
          </a:p>
          <a:p>
            <a:pPr indent="0" lvl="0" marL="0" rtl="0" algn="l">
              <a:spcBef>
                <a:spcPts val="2100"/>
              </a:spcBef>
              <a:spcAft>
                <a:spcPts val="0"/>
              </a:spcAft>
              <a:buNone/>
            </a:pPr>
            <a:r>
              <a:rPr lang="en-US" sz="3400"/>
              <a:t>-The analysis of HTTP methods, top domain referrers, and HTTP response codes provided insights into the types of requests and traffic sources.</a:t>
            </a:r>
            <a:endParaRPr sz="3400"/>
          </a:p>
          <a:p>
            <a:pPr indent="0" lvl="0" marL="0" rtl="0" algn="l">
              <a:spcBef>
                <a:spcPts val="2100"/>
              </a:spcBef>
              <a:spcAft>
                <a:spcPts val="0"/>
              </a:spcAft>
              <a:buClr>
                <a:schemeClr val="dk1"/>
              </a:buClr>
              <a:buSzPts val="1100"/>
              <a:buFont typeface="Arial"/>
              <a:buNone/>
            </a:pPr>
            <a:r>
              <a:rPr lang="en-US" sz="3400"/>
              <a:t>-The alerts related to hourly activity and HTTP POST methods revealed patterns of potentially suspicious activity.</a:t>
            </a:r>
            <a:endParaRPr sz="3400"/>
          </a:p>
          <a:p>
            <a:pPr indent="0" lvl="0" marL="0" rtl="0" algn="l">
              <a:spcBef>
                <a:spcPts val="2100"/>
              </a:spcBef>
              <a:spcAft>
                <a:spcPts val="0"/>
              </a:spcAft>
              <a:buNone/>
            </a:pPr>
            <a:r>
              <a:rPr b="1" lang="en-US" sz="3400"/>
              <a:t>To protect VSI from future attacks, what future mitigations would you recommend: </a:t>
            </a:r>
            <a:endParaRPr b="1" sz="3400"/>
          </a:p>
          <a:p>
            <a:pPr indent="0" lvl="0" marL="0" rtl="0" algn="l">
              <a:spcBef>
                <a:spcPts val="2100"/>
              </a:spcBef>
              <a:spcAft>
                <a:spcPts val="0"/>
              </a:spcAft>
              <a:buClr>
                <a:schemeClr val="dk1"/>
              </a:buClr>
              <a:buSzPts val="1100"/>
              <a:buFont typeface="Arial"/>
              <a:buNone/>
            </a:pPr>
            <a:r>
              <a:rPr lang="en-US" sz="3400"/>
              <a:t>-Continuous Monitoring and Analysis.</a:t>
            </a:r>
            <a:endParaRPr sz="3400"/>
          </a:p>
          <a:p>
            <a:pPr indent="0" lvl="0" marL="0" rtl="0" algn="l">
              <a:spcBef>
                <a:spcPts val="2100"/>
              </a:spcBef>
              <a:spcAft>
                <a:spcPts val="0"/>
              </a:spcAft>
              <a:buClr>
                <a:schemeClr val="dk1"/>
              </a:buClr>
              <a:buSzPts val="1100"/>
              <a:buFont typeface="Arial"/>
              <a:buNone/>
            </a:pPr>
            <a:r>
              <a:rPr lang="en-US" sz="3400"/>
              <a:t>-Threshold Fine-Tuning.</a:t>
            </a:r>
            <a:endParaRPr sz="3400"/>
          </a:p>
          <a:p>
            <a:pPr indent="0" lvl="0" marL="0" rtl="0" algn="l">
              <a:spcBef>
                <a:spcPts val="2100"/>
              </a:spcBef>
              <a:spcAft>
                <a:spcPts val="0"/>
              </a:spcAft>
              <a:buClr>
                <a:schemeClr val="dk1"/>
              </a:buClr>
              <a:buSzPts val="1100"/>
              <a:buFont typeface="Arial"/>
              <a:buNone/>
            </a:pPr>
            <a:r>
              <a:rPr lang="en-US" sz="3400"/>
              <a:t>-Anomaly Detection.</a:t>
            </a:r>
            <a:endParaRPr sz="3400"/>
          </a:p>
          <a:p>
            <a:pPr indent="0" lvl="0" marL="0" rtl="0" algn="l">
              <a:spcBef>
                <a:spcPts val="2100"/>
              </a:spcBef>
              <a:spcAft>
                <a:spcPts val="0"/>
              </a:spcAft>
              <a:buClr>
                <a:schemeClr val="dk1"/>
              </a:buClr>
              <a:buSzPts val="1100"/>
              <a:buFont typeface="Arial"/>
              <a:buNone/>
            </a:pPr>
            <a:r>
              <a:rPr lang="en-US" sz="3400"/>
              <a:t>-Geographic Blocking.</a:t>
            </a:r>
            <a:endParaRPr sz="3400"/>
          </a:p>
          <a:p>
            <a:pPr indent="0" lvl="0" marL="0" rtl="0" algn="l">
              <a:spcBef>
                <a:spcPts val="2100"/>
              </a:spcBef>
              <a:spcAft>
                <a:spcPts val="0"/>
              </a:spcAft>
              <a:buClr>
                <a:schemeClr val="dk1"/>
              </a:buClr>
              <a:buSzPts val="1100"/>
              <a:buFont typeface="Arial"/>
              <a:buNone/>
            </a:pPr>
            <a:r>
              <a:rPr lang="en-US" sz="3400"/>
              <a:t>-Web Application Firewall (WAF).</a:t>
            </a:r>
            <a:endParaRPr sz="3400"/>
          </a:p>
          <a:p>
            <a:pPr indent="0" lvl="0" marL="0" rtl="0" algn="l">
              <a:spcBef>
                <a:spcPts val="2100"/>
              </a:spcBef>
              <a:spcAft>
                <a:spcPts val="0"/>
              </a:spcAft>
              <a:buClr>
                <a:schemeClr val="dk1"/>
              </a:buClr>
              <a:buSzPts val="1100"/>
              <a:buFont typeface="Arial"/>
              <a:buNone/>
            </a:pPr>
            <a:r>
              <a:rPr lang="en-US" sz="3400"/>
              <a:t>-Incident Response Plan.</a:t>
            </a:r>
            <a:endParaRPr sz="3400"/>
          </a:p>
          <a:p>
            <a:pPr indent="0" lvl="0" marL="0" rtl="0" algn="l">
              <a:spcBef>
                <a:spcPts val="2100"/>
              </a:spcBef>
              <a:spcAft>
                <a:spcPts val="0"/>
              </a:spcAft>
              <a:buClr>
                <a:schemeClr val="dk1"/>
              </a:buClr>
              <a:buSzPts val="1100"/>
              <a:buFont typeface="Arial"/>
              <a:buNone/>
            </a:pPr>
            <a:r>
              <a:rPr lang="en-US" sz="3400"/>
              <a:t>-Regular Security Audits.</a:t>
            </a:r>
            <a:endParaRPr sz="3400"/>
          </a:p>
          <a:p>
            <a:pPr indent="0" lvl="0" marL="0" rtl="0" algn="l">
              <a:spcBef>
                <a:spcPts val="2100"/>
              </a:spcBef>
              <a:spcAft>
                <a:spcPts val="2100"/>
              </a:spcAft>
              <a:buClr>
                <a:schemeClr val="dk1"/>
              </a:buClr>
              <a:buSzPts val="1100"/>
              <a:buFont typeface="Arial"/>
              <a:buNone/>
            </a:pPr>
            <a:r>
              <a:rPr lang="en-US" sz="3400"/>
              <a:t>-User Training and Awareness.</a:t>
            </a:r>
            <a:endParaRPr sz="3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2" name="Google Shape;1342;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3" name="Google Shape;1343;p86"/>
          <p:cNvSpPr txBox="1"/>
          <p:nvPr>
            <p:ph idx="3" type="body"/>
          </p:nvPr>
        </p:nvSpPr>
        <p:spPr>
          <a:xfrm>
            <a:off x="717350" y="2145875"/>
            <a:ext cx="22942800" cy="9866700"/>
          </a:xfrm>
          <a:prstGeom prst="rect">
            <a:avLst/>
          </a:prstGeom>
        </p:spPr>
        <p:txBody>
          <a:bodyPr anchorCtr="0" anchor="t" bIns="2437975" lIns="1219000" spcFirstLastPara="1" rIns="1219000" wrap="square" tIns="0">
            <a:noAutofit/>
          </a:bodyPr>
          <a:lstStyle/>
          <a:p>
            <a:pPr indent="-488950" lvl="0" marL="0" rtl="0" algn="l">
              <a:lnSpc>
                <a:spcPct val="115000"/>
              </a:lnSpc>
              <a:spcBef>
                <a:spcPts val="0"/>
              </a:spcBef>
              <a:spcAft>
                <a:spcPts val="0"/>
              </a:spcAft>
              <a:buClr>
                <a:schemeClr val="dk1"/>
              </a:buClr>
              <a:buSzPts val="4100"/>
              <a:buChar char="●"/>
            </a:pPr>
            <a:r>
              <a:rPr lang="en-US" sz="4100">
                <a:solidFill>
                  <a:schemeClr val="dk1"/>
                </a:solidFill>
              </a:rPr>
              <a:t>In this project, our team played the role of a SOC analyst for an organisation called Virtual Space Industries (VSI). VSI specialises in the design of virtual-reality programs for businesses.  There had been rumors that a competitor, JobeCorp, may launch cyberattacks to disrupt VSI’s business.  Therefore as the SOC analysts, we were tasked with using Splunk to monitor against potential attacks to the systems and applications.</a:t>
            </a:r>
            <a:endParaRPr sz="4100">
              <a:solidFill>
                <a:schemeClr val="dk1"/>
              </a:solidFill>
            </a:endParaRPr>
          </a:p>
          <a:p>
            <a:pPr indent="0" lvl="0" marL="0" rtl="0" algn="l">
              <a:lnSpc>
                <a:spcPct val="115000"/>
              </a:lnSpc>
              <a:spcBef>
                <a:spcPts val="1000"/>
              </a:spcBef>
              <a:spcAft>
                <a:spcPts val="0"/>
              </a:spcAft>
              <a:buNone/>
            </a:pPr>
            <a:r>
              <a:t/>
            </a:r>
            <a:endParaRPr sz="4100">
              <a:solidFill>
                <a:schemeClr val="dk1"/>
              </a:solidFill>
            </a:endParaRPr>
          </a:p>
          <a:p>
            <a:pPr indent="-260350" lvl="0" marL="0" rtl="0" algn="l">
              <a:lnSpc>
                <a:spcPct val="115000"/>
              </a:lnSpc>
              <a:spcBef>
                <a:spcPts val="1000"/>
              </a:spcBef>
              <a:spcAft>
                <a:spcPts val="0"/>
              </a:spcAft>
              <a:buClr>
                <a:schemeClr val="dk1"/>
              </a:buClr>
              <a:buSzPts val="4100"/>
              <a:buChar char="●"/>
            </a:pPr>
            <a:r>
              <a:rPr lang="en-US" sz="4100">
                <a:solidFill>
                  <a:schemeClr val="dk1"/>
                </a:solidFill>
              </a:rPr>
              <a:t>The following is a list of VSI products we will be monitoring:</a:t>
            </a:r>
            <a:endParaRPr sz="4100">
              <a:solidFill>
                <a:schemeClr val="dk1"/>
              </a:solidFill>
            </a:endParaRPr>
          </a:p>
          <a:p>
            <a:pPr indent="0" lvl="0" marL="914400" rtl="0" algn="l">
              <a:lnSpc>
                <a:spcPct val="115000"/>
              </a:lnSpc>
              <a:spcBef>
                <a:spcPts val="1000"/>
              </a:spcBef>
              <a:spcAft>
                <a:spcPts val="0"/>
              </a:spcAft>
              <a:buNone/>
            </a:pPr>
            <a:r>
              <a:rPr lang="en-US" sz="4100">
                <a:solidFill>
                  <a:schemeClr val="dk1"/>
                </a:solidFill>
              </a:rPr>
              <a:t>-An administrative webpage: https://vsi-corporation.azurewebsites.net/</a:t>
            </a:r>
            <a:endParaRPr sz="4100">
              <a:solidFill>
                <a:schemeClr val="dk1"/>
              </a:solidFill>
            </a:endParaRPr>
          </a:p>
          <a:p>
            <a:pPr indent="0" lvl="0" marL="914400" rtl="0" algn="l">
              <a:lnSpc>
                <a:spcPct val="115000"/>
              </a:lnSpc>
              <a:spcBef>
                <a:spcPts val="1000"/>
              </a:spcBef>
              <a:spcAft>
                <a:spcPts val="0"/>
              </a:spcAft>
              <a:buNone/>
            </a:pPr>
            <a:r>
              <a:rPr lang="en-US" sz="4100">
                <a:solidFill>
                  <a:schemeClr val="dk1"/>
                </a:solidFill>
              </a:rPr>
              <a:t>-An Apache web server hosting the webpage.</a:t>
            </a:r>
            <a:endParaRPr sz="4100">
              <a:solidFill>
                <a:schemeClr val="dk1"/>
              </a:solidFill>
            </a:endParaRPr>
          </a:p>
          <a:p>
            <a:pPr indent="0" lvl="0" marL="914400" rtl="0" algn="l">
              <a:lnSpc>
                <a:spcPct val="115000"/>
              </a:lnSpc>
              <a:spcBef>
                <a:spcPts val="1000"/>
              </a:spcBef>
              <a:spcAft>
                <a:spcPts val="0"/>
              </a:spcAft>
              <a:buNone/>
            </a:pPr>
            <a:r>
              <a:rPr lang="en-US" sz="4100">
                <a:solidFill>
                  <a:schemeClr val="dk1"/>
                </a:solidFill>
              </a:rPr>
              <a:t>-A Windows operating system which runs many of VSI’s back-end operations.</a:t>
            </a:r>
            <a:endParaRPr sz="4100">
              <a:solidFill>
                <a:schemeClr val="dk1"/>
              </a:solidFill>
            </a:endParaRPr>
          </a:p>
          <a:p>
            <a:pPr indent="0" lvl="0" marL="914400" rtl="0" algn="l">
              <a:lnSpc>
                <a:spcPct val="115000"/>
              </a:lnSpc>
              <a:spcBef>
                <a:spcPts val="1000"/>
              </a:spcBef>
              <a:spcAft>
                <a:spcPts val="0"/>
              </a:spcAft>
              <a:buNone/>
            </a:pPr>
            <a:r>
              <a:t/>
            </a:r>
            <a:endParaRPr sz="4100">
              <a:solidFill>
                <a:schemeClr val="dk1"/>
              </a:solidFill>
            </a:endParaRPr>
          </a:p>
          <a:p>
            <a:pPr indent="-260350" lvl="0" marL="0" rtl="0" algn="l">
              <a:lnSpc>
                <a:spcPct val="115000"/>
              </a:lnSpc>
              <a:spcBef>
                <a:spcPts val="1000"/>
              </a:spcBef>
              <a:spcAft>
                <a:spcPts val="0"/>
              </a:spcAft>
              <a:buClr>
                <a:schemeClr val="dk1"/>
              </a:buClr>
              <a:buSzPts val="4100"/>
              <a:buChar char="●"/>
            </a:pPr>
            <a:r>
              <a:rPr lang="en-US" sz="4100">
                <a:solidFill>
                  <a:schemeClr val="dk1"/>
                </a:solidFill>
              </a:rPr>
              <a:t>Our networking team provided us with past logs to help us to develop baselines and create reports, alerts and dashboards to protect VSI from any attacks from JobeCorp.</a:t>
            </a:r>
            <a:endParaRPr sz="4100">
              <a:solidFill>
                <a:schemeClr val="dk1"/>
              </a:solidFill>
            </a:endParaRPr>
          </a:p>
          <a:p>
            <a:pPr indent="0" lvl="0" marL="914400" rtl="0" algn="l">
              <a:lnSpc>
                <a:spcPct val="115000"/>
              </a:lnSpc>
              <a:spcBef>
                <a:spcPts val="1000"/>
              </a:spcBef>
              <a:spcAft>
                <a:spcPts val="1000"/>
              </a:spcAft>
              <a:buNone/>
            </a:pPr>
            <a:r>
              <a:t/>
            </a:r>
            <a:endParaRPr sz="4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49" name="Google Shape;1349;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0" name="Google Shape;1350;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rPr>
              <a:t>Website Monitoring</a:t>
            </a:r>
            <a:endParaRPr b="1">
              <a:solidFill>
                <a:schemeClr val="lt1"/>
              </a:solidFill>
            </a:endParaRPr>
          </a:p>
          <a:p>
            <a:pPr indent="0" lvl="0" marL="0" rtl="0" algn="ctr">
              <a:spcBef>
                <a:spcPts val="0"/>
              </a:spcBef>
              <a:spcAft>
                <a:spcPts val="0"/>
              </a:spcAft>
              <a:buClr>
                <a:schemeClr val="dk1"/>
              </a:buClr>
              <a:buSzPts val="1100"/>
              <a:buFont typeface="Arial"/>
              <a:buNone/>
            </a:pPr>
            <a:r>
              <a:t/>
            </a:r>
            <a:endParaRPr b="1">
              <a:solidFill>
                <a:schemeClr val="lt1"/>
              </a:solidFill>
            </a:endParaRPr>
          </a:p>
          <a:p>
            <a:pPr indent="0" lvl="0" marL="0" rtl="0" algn="ctr">
              <a:spcBef>
                <a:spcPts val="0"/>
              </a:spcBef>
              <a:spcAft>
                <a:spcPts val="0"/>
              </a:spcAft>
              <a:buNone/>
            </a:pPr>
            <a:r>
              <a:t/>
            </a:r>
            <a:endParaRPr b="1"/>
          </a:p>
        </p:txBody>
      </p:sp>
      <p:sp>
        <p:nvSpPr>
          <p:cNvPr id="1351" name="Google Shape;1351;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57" name="Google Shape;1357;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nvSpPr>
        <p:spPr>
          <a:xfrm>
            <a:off x="746825" y="2180100"/>
            <a:ext cx="22884000" cy="1028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4100"/>
              <a:t>Monitor websites to detect downtime and performance problems. This app uses a modular input that can be setup easily (in 5 minutes or less).</a:t>
            </a:r>
            <a:endParaRPr sz="4100"/>
          </a:p>
          <a:p>
            <a:pPr indent="0" lvl="0" marL="0" rtl="0" algn="l">
              <a:spcBef>
                <a:spcPts val="0"/>
              </a:spcBef>
              <a:spcAft>
                <a:spcPts val="0"/>
              </a:spcAft>
              <a:buClr>
                <a:schemeClr val="dk1"/>
              </a:buClr>
              <a:buSzPts val="1100"/>
              <a:buFont typeface="Arial"/>
              <a:buNone/>
            </a:pPr>
            <a:r>
              <a:t/>
            </a:r>
            <a:endParaRPr sz="4100"/>
          </a:p>
          <a:p>
            <a:pPr indent="0" lvl="0" marL="0" rtl="0" algn="l">
              <a:spcBef>
                <a:spcPts val="0"/>
              </a:spcBef>
              <a:spcAft>
                <a:spcPts val="0"/>
              </a:spcAft>
              <a:buClr>
                <a:schemeClr val="dk1"/>
              </a:buClr>
              <a:buSzPts val="1100"/>
              <a:buFont typeface="Arial"/>
              <a:buNone/>
            </a:pPr>
            <a:r>
              <a:rPr b="1" lang="en-US" sz="4100"/>
              <a:t>Key Features:</a:t>
            </a:r>
            <a:endParaRPr b="1" sz="4100"/>
          </a:p>
          <a:p>
            <a:pPr indent="0" lvl="0" marL="0" rtl="0" algn="l">
              <a:spcBef>
                <a:spcPts val="0"/>
              </a:spcBef>
              <a:spcAft>
                <a:spcPts val="0"/>
              </a:spcAft>
              <a:buClr>
                <a:schemeClr val="dk1"/>
              </a:buClr>
              <a:buSzPts val="1100"/>
              <a:buFont typeface="Arial"/>
              <a:buNone/>
            </a:pPr>
            <a:r>
              <a:t/>
            </a:r>
            <a:endParaRPr sz="4100"/>
          </a:p>
          <a:p>
            <a:pPr indent="0" lvl="0" marL="0" rtl="0" algn="l">
              <a:spcBef>
                <a:spcPts val="0"/>
              </a:spcBef>
              <a:spcAft>
                <a:spcPts val="0"/>
              </a:spcAft>
              <a:buClr>
                <a:schemeClr val="dk1"/>
              </a:buClr>
              <a:buSzPts val="1100"/>
              <a:buFont typeface="Arial"/>
              <a:buNone/>
            </a:pPr>
            <a:r>
              <a:rPr lang="en-US" sz="4100" u="sng"/>
              <a:t>Uptime Calculation: </a:t>
            </a:r>
            <a:r>
              <a:rPr lang="en-US" sz="4100"/>
              <a:t>The Status History dashboard provides information about the past failures and calculates the website’s uptime percentage.</a:t>
            </a:r>
            <a:endParaRPr sz="4100"/>
          </a:p>
          <a:p>
            <a:pPr indent="0" lvl="0" marL="0" rtl="0" algn="l">
              <a:spcBef>
                <a:spcPts val="0"/>
              </a:spcBef>
              <a:spcAft>
                <a:spcPts val="0"/>
              </a:spcAft>
              <a:buClr>
                <a:schemeClr val="dk1"/>
              </a:buClr>
              <a:buSzPts val="1100"/>
              <a:buFont typeface="Arial"/>
              <a:buNone/>
            </a:pPr>
            <a:r>
              <a:t/>
            </a:r>
            <a:endParaRPr sz="4100"/>
          </a:p>
          <a:p>
            <a:pPr indent="0" lvl="0" marL="0" rtl="0" algn="l">
              <a:spcBef>
                <a:spcPts val="0"/>
              </a:spcBef>
              <a:spcAft>
                <a:spcPts val="0"/>
              </a:spcAft>
              <a:buClr>
                <a:schemeClr val="dk1"/>
              </a:buClr>
              <a:buSzPts val="1100"/>
              <a:buFont typeface="Arial"/>
              <a:buNone/>
            </a:pPr>
            <a:r>
              <a:rPr lang="en-US" sz="4100" u="sng"/>
              <a:t>Status Monitoring Dashboard: </a:t>
            </a:r>
            <a:r>
              <a:rPr lang="en-US" sz="4100"/>
              <a:t>Provides the response time for your monitored websites and provides a historical analysis of the site’s responsiveness.</a:t>
            </a:r>
            <a:endParaRPr sz="4100"/>
          </a:p>
          <a:p>
            <a:pPr indent="0" lvl="0" marL="0" rtl="0" algn="l">
              <a:spcBef>
                <a:spcPts val="0"/>
              </a:spcBef>
              <a:spcAft>
                <a:spcPts val="0"/>
              </a:spcAft>
              <a:buClr>
                <a:schemeClr val="dk1"/>
              </a:buClr>
              <a:buSzPts val="1100"/>
              <a:buFont typeface="Arial"/>
              <a:buNone/>
            </a:pPr>
            <a:r>
              <a:t/>
            </a:r>
            <a:endParaRPr sz="4100"/>
          </a:p>
          <a:p>
            <a:pPr indent="0" lvl="0" marL="0" rtl="0" algn="l">
              <a:spcBef>
                <a:spcPts val="0"/>
              </a:spcBef>
              <a:spcAft>
                <a:spcPts val="0"/>
              </a:spcAft>
              <a:buClr>
                <a:schemeClr val="dk1"/>
              </a:buClr>
              <a:buSzPts val="1100"/>
              <a:buFont typeface="Arial"/>
              <a:buNone/>
            </a:pPr>
            <a:r>
              <a:rPr lang="en-US" sz="4100" u="sng"/>
              <a:t>Email Outage Alerting:</a:t>
            </a:r>
            <a:r>
              <a:rPr lang="en-US" sz="4100"/>
              <a:t> Receive an emailed alert when your website is down, responds too slowly or is returning an error.</a:t>
            </a:r>
            <a:endParaRPr sz="4100"/>
          </a:p>
          <a:p>
            <a:pPr indent="0" lvl="0" marL="0" rtl="0" algn="l">
              <a:spcBef>
                <a:spcPts val="0"/>
              </a:spcBef>
              <a:spcAft>
                <a:spcPts val="0"/>
              </a:spcAft>
              <a:buClr>
                <a:schemeClr val="dk1"/>
              </a:buClr>
              <a:buSzPts val="1100"/>
              <a:buFont typeface="Arial"/>
              <a:buNone/>
            </a:pPr>
            <a:r>
              <a:t/>
            </a:r>
            <a:endParaRPr sz="4100"/>
          </a:p>
          <a:p>
            <a:pPr indent="0" lvl="0" marL="0" rtl="0" algn="l">
              <a:spcBef>
                <a:spcPts val="0"/>
              </a:spcBef>
              <a:spcAft>
                <a:spcPts val="0"/>
              </a:spcAft>
              <a:buClr>
                <a:schemeClr val="dk1"/>
              </a:buClr>
              <a:buSzPts val="1100"/>
              <a:buFont typeface="Arial"/>
              <a:buNone/>
            </a:pPr>
            <a:r>
              <a:rPr lang="en-US" sz="4100" u="sng"/>
              <a:t>Change History Dashboard: </a:t>
            </a:r>
            <a:r>
              <a:rPr lang="en-US" sz="4100"/>
              <a:t>Provides information regarding when the monitored pages, changed.</a:t>
            </a:r>
            <a:endParaRPr sz="4100"/>
          </a:p>
          <a:p>
            <a:pPr indent="0" lvl="0" marL="0" rtl="0" algn="l">
              <a:spcBef>
                <a:spcPts val="0"/>
              </a:spcBef>
              <a:spcAft>
                <a:spcPts val="0"/>
              </a:spcAft>
              <a:buNone/>
            </a:pPr>
            <a:r>
              <a:t/>
            </a:r>
            <a:endParaRPr sz="4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Status History</a:t>
            </a:r>
            <a:endParaRPr/>
          </a:p>
        </p:txBody>
      </p:sp>
      <p:sp>
        <p:nvSpPr>
          <p:cNvPr id="1364" name="Google Shape;1364;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65" name="Google Shape;1365;p89"/>
          <p:cNvPicPr preferRelativeResize="0"/>
          <p:nvPr/>
        </p:nvPicPr>
        <p:blipFill>
          <a:blip r:embed="rId3">
            <a:alphaModFix/>
          </a:blip>
          <a:stretch>
            <a:fillRect/>
          </a:stretch>
        </p:blipFill>
        <p:spPr>
          <a:xfrm>
            <a:off x="205675" y="3196800"/>
            <a:ext cx="23966296" cy="80443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72" name="Google Shape;1372;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3" name="Google Shape;1373;p90"/>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This server contains intellectual property of VSI’s next-generation virtual-reality programs.</a:t>
            </a:r>
            <a:endParaRPr/>
          </a:p>
        </p:txBody>
      </p:sp>
      <p:sp>
        <p:nvSpPr>
          <p:cNvPr id="1374" name="Google Shape;1374;p90"/>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75" name="Google Shape;1375;p90"/>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This server is used for VSI’s main public-facing website: vsi-company.com</a:t>
            </a:r>
            <a:endParaRPr/>
          </a:p>
        </p:txBody>
      </p:sp>
      <p:sp>
        <p:nvSpPr>
          <p:cNvPr id="1376" name="Google Shape;1376;p90"/>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77" name="Google Shape;1377;p90"/>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78" name="Google Shape;1378;p90"/>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9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84" name="Google Shape;1384;p9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85" name="Google Shape;1385;p9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rPr>
              <a:t>Windows Logs</a:t>
            </a:r>
            <a:endParaRPr b="1"/>
          </a:p>
          <a:p>
            <a:pPr indent="0" lvl="0" marL="0" rtl="0" algn="ctr">
              <a:spcBef>
                <a:spcPts val="0"/>
              </a:spcBef>
              <a:spcAft>
                <a:spcPts val="0"/>
              </a:spcAft>
              <a:buNone/>
            </a:pPr>
            <a:r>
              <a:t/>
            </a:r>
            <a:endParaRPr b="1"/>
          </a:p>
        </p:txBody>
      </p:sp>
      <p:sp>
        <p:nvSpPr>
          <p:cNvPr id="1386" name="Google Shape;1386;p9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